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7" r:id="rId3"/>
    <p:sldId id="323" r:id="rId4"/>
    <p:sldId id="313" r:id="rId5"/>
    <p:sldId id="314" r:id="rId6"/>
    <p:sldId id="327" r:id="rId7"/>
    <p:sldId id="324" r:id="rId8"/>
    <p:sldId id="329" r:id="rId9"/>
    <p:sldId id="331" r:id="rId10"/>
    <p:sldId id="333" r:id="rId11"/>
    <p:sldId id="315" r:id="rId12"/>
    <p:sldId id="316" r:id="rId13"/>
    <p:sldId id="317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7425463852693988"/>
          <c:w val="1"/>
          <c:h val="0.70868023061828389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Sheet1!$A$4:$A$7</c:f>
              <c:strCache>
                <c:ptCount val="4"/>
                <c:pt idx="0">
                  <c:v>Funding progress on 2018 appeals USD in Billions : </c:v>
                </c:pt>
                <c:pt idx="1">
                  <c:v> Requested</c:v>
                </c:pt>
                <c:pt idx="2">
                  <c:v> Funded</c:v>
                </c:pt>
                <c:pt idx="3">
                  <c:v> Still needed 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1">
                  <c:v>25.47</c:v>
                </c:pt>
                <c:pt idx="2">
                  <c:v>9.52</c:v>
                </c:pt>
                <c:pt idx="3">
                  <c:v>15.95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11684807781380269"/>
          <c:y val="9.3244232586760983E-2"/>
          <c:w val="0.75257835417631624"/>
          <c:h val="0.12158473118185077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ln w="12700">
      <a:solidFill>
        <a:srgbClr val="003399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87E91-EB3D-4B9A-A7FD-5AF2B595679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34E99-EC89-4871-9579-3C2381180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5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70" y="6019799"/>
            <a:ext cx="724147" cy="6806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766" y="5943600"/>
            <a:ext cx="1464752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o.org/" TargetMode="External"/><Relationship Id="rId3" Type="http://schemas.openxmlformats.org/officeDocument/2006/relationships/hyperlink" Target="http://www.undp.org/content/undp/en/home.html" TargetMode="External"/><Relationship Id="rId7" Type="http://schemas.openxmlformats.org/officeDocument/2006/relationships/hyperlink" Target="http://www.unrwa.org/" TargetMode="External"/><Relationship Id="rId2" Type="http://schemas.openxmlformats.org/officeDocument/2006/relationships/hyperlink" Target="http://www.unocha.org/cer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fp.org/" TargetMode="External"/><Relationship Id="rId5" Type="http://schemas.openxmlformats.org/officeDocument/2006/relationships/hyperlink" Target="http://www.unicef.org/" TargetMode="External"/><Relationship Id="rId10" Type="http://schemas.openxmlformats.org/officeDocument/2006/relationships/hyperlink" Target="http://www.who.org/" TargetMode="External"/><Relationship Id="rId4" Type="http://schemas.openxmlformats.org/officeDocument/2006/relationships/hyperlink" Target="http://www.unhcr.org/" TargetMode="External"/><Relationship Id="rId9" Type="http://schemas.openxmlformats.org/officeDocument/2006/relationships/hyperlink" Target="http://www.fao.org/GIEWS/english/index.ht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ecd.org/development/humanitarian" TargetMode="External"/><Relationship Id="rId3" Type="http://schemas.openxmlformats.org/officeDocument/2006/relationships/hyperlink" Target="http://www.ncvo-vol.org.uk/sfp" TargetMode="External"/><Relationship Id="rId7" Type="http://schemas.openxmlformats.org/officeDocument/2006/relationships/hyperlink" Target="http://www.fit4funding.org.uk/" TargetMode="External"/><Relationship Id="rId2" Type="http://schemas.openxmlformats.org/officeDocument/2006/relationships/hyperlink" Target="http://www.fundingcentral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lunteering.org.uk/" TargetMode="External"/><Relationship Id="rId11" Type="http://schemas.openxmlformats.org/officeDocument/2006/relationships/hyperlink" Target="http://www.cafonline.org/charityadmin" TargetMode="External"/><Relationship Id="rId5" Type="http://schemas.openxmlformats.org/officeDocument/2006/relationships/hyperlink" Target="http://www.do-it.org.uk/" TargetMode="External"/><Relationship Id="rId10" Type="http://schemas.openxmlformats.org/officeDocument/2006/relationships/hyperlink" Target="http://www.hmrc.gov.uk/charities" TargetMode="External"/><Relationship Id="rId4" Type="http://schemas.openxmlformats.org/officeDocument/2006/relationships/hyperlink" Target="http://www.how2fundraise.org/" TargetMode="External"/><Relationship Id="rId9" Type="http://schemas.openxmlformats.org/officeDocument/2006/relationships/hyperlink" Target="http://www.institute-of-fundraising.org.uk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za/url?sa=i&amp;rct=j&amp;q=&amp;esrc=s&amp;source=images&amp;cd=&amp;cad=rja&amp;uact=8&amp;ved=0ahUKEwjt273g5uPLAhXDORQKHdCTCLwQjRwIBw&amp;url=http://www.educationquizzes.com/ks1/english/is-that-a-question-question-marks/&amp;psig=AFQjCNEPswHR2e6nCUndJYKF-ha4Xc8GPQ&amp;ust=14592689453492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wm.info/glossary/N#glossary-10240" TargetMode="External"/><Relationship Id="rId2" Type="http://schemas.openxmlformats.org/officeDocument/2006/relationships/hyperlink" Target="https://www.sswm.info/planning-and-programming/implementation/financing/donor-agenc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352800"/>
            <a:ext cx="7543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754794"/>
            <a:ext cx="7995632" cy="137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14" descr="http://www131.lunapic.com/editor/working/140070456990179?9202083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376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276600" y="1828800"/>
            <a:ext cx="5715000" cy="1447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Fund Raising Strategies and Planning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600200" y="3657600"/>
            <a:ext cx="7239000" cy="13715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 smtClean="0"/>
              <a:t>We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think…….. </a:t>
            </a:r>
            <a:r>
              <a:rPr lang="en-US" sz="3200" i="1" dirty="0" smtClean="0"/>
              <a:t>we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want to apply for outside funding… now what and how?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8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3186112" cy="60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latin typeface="+mj-lt"/>
                <a:ea typeface="+mj-ea"/>
                <a:cs typeface="+mj-cs"/>
              </a:rPr>
              <a:t>UN Donors 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19200"/>
            <a:ext cx="6629400" cy="40934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/>
              <a:t>UN </a:t>
            </a:r>
            <a:r>
              <a:rPr lang="en-US" sz="2000" dirty="0" smtClean="0">
                <a:hlinkClick r:id="rId2"/>
              </a:rPr>
              <a:t>Central Emergency Response Fund (CERF</a:t>
            </a:r>
            <a:r>
              <a:rPr lang="en-US" sz="2000" dirty="0" smtClean="0">
                <a:hlinkClick r:id="rId2"/>
              </a:rPr>
              <a:t>)</a:t>
            </a:r>
            <a:r>
              <a:rPr lang="en-US" sz="20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3"/>
              </a:rPr>
              <a:t>United Nations Development </a:t>
            </a:r>
            <a:r>
              <a:rPr lang="en-US" sz="2000" dirty="0" err="1" smtClean="0">
                <a:hlinkClick r:id="rId3"/>
              </a:rPr>
              <a:t>Programme</a:t>
            </a:r>
            <a:r>
              <a:rPr lang="en-US" sz="2000" dirty="0" smtClean="0"/>
              <a:t> (UNDP</a:t>
            </a:r>
            <a:r>
              <a:rPr lang="en-US" sz="2000" dirty="0" smtClean="0"/>
              <a:t>),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>
                <a:hlinkClick r:id="rId4"/>
              </a:rPr>
              <a:t>United Nations Refugee Agency</a:t>
            </a:r>
            <a:r>
              <a:rPr lang="en-US" sz="2000" dirty="0" smtClean="0"/>
              <a:t> (UNHCR</a:t>
            </a:r>
            <a:r>
              <a:rPr lang="en-US" sz="2000" dirty="0" smtClean="0"/>
              <a:t>),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5"/>
              </a:rPr>
              <a:t>United Nations Children's Fund</a:t>
            </a:r>
            <a:r>
              <a:rPr lang="en-US" sz="2000" dirty="0" smtClean="0"/>
              <a:t> (UNICEF</a:t>
            </a:r>
            <a:r>
              <a:rPr lang="en-US" sz="2000" dirty="0" smtClean="0"/>
              <a:t>),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6"/>
              </a:rPr>
              <a:t>World Food </a:t>
            </a:r>
            <a:r>
              <a:rPr lang="en-US" sz="2000" dirty="0" err="1" smtClean="0">
                <a:hlinkClick r:id="rId6"/>
              </a:rPr>
              <a:t>Programme</a:t>
            </a:r>
            <a:r>
              <a:rPr lang="en-US" sz="2000" dirty="0" smtClean="0"/>
              <a:t> (WFP</a:t>
            </a:r>
            <a:r>
              <a:rPr lang="en-US" sz="2000" dirty="0" smtClean="0"/>
              <a:t>),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4"/>
              </a:rPr>
              <a:t>UN Refugee Agency</a:t>
            </a:r>
            <a:r>
              <a:rPr lang="en-US" sz="2000" dirty="0" smtClean="0"/>
              <a:t> (UNHCR</a:t>
            </a:r>
            <a:r>
              <a:rPr lang="en-US" sz="2000" dirty="0" smtClean="0"/>
              <a:t>),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>
                <a:hlinkClick r:id="rId7"/>
              </a:rPr>
              <a:t>United Nations Relief and Works Agency for Palestine Refugees in the Near East</a:t>
            </a:r>
            <a:r>
              <a:rPr lang="en-US" sz="2000" dirty="0" smtClean="0"/>
              <a:t> (</a:t>
            </a:r>
            <a:r>
              <a:rPr lang="en-US" sz="2000" dirty="0" smtClean="0"/>
              <a:t>UNRWA),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The United Nations Children's Fund (UNICEF</a:t>
            </a:r>
            <a:r>
              <a:rPr lang="en-US" sz="2000" dirty="0" smtClean="0">
                <a:hlinkClick r:id="rId5"/>
              </a:rPr>
              <a:t>)</a:t>
            </a:r>
            <a:r>
              <a:rPr lang="en-US" sz="2000" dirty="0" smtClean="0"/>
              <a:t>,</a:t>
            </a:r>
            <a:r>
              <a:rPr lang="en-US" sz="2000" dirty="0" smtClean="0"/>
              <a:t> 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8"/>
              </a:rPr>
              <a:t>Food and Agriculture Organization of the United Nations</a:t>
            </a:r>
            <a:r>
              <a:rPr lang="en-US" sz="2000" dirty="0" smtClean="0"/>
              <a:t> (FAO</a:t>
            </a:r>
            <a:r>
              <a:rPr lang="en-US" sz="2000" dirty="0" smtClean="0"/>
              <a:t>),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9"/>
              </a:rPr>
              <a:t>FAO Global Information and Early Warning System</a:t>
            </a:r>
            <a:r>
              <a:rPr lang="en-US" sz="2000" dirty="0" smtClean="0"/>
              <a:t> </a:t>
            </a:r>
            <a:r>
              <a:rPr lang="en-US" sz="20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</a:t>
            </a:r>
            <a:r>
              <a:rPr lang="en-US" sz="2000" dirty="0" smtClean="0">
                <a:hlinkClick r:id="rId10"/>
              </a:rPr>
              <a:t>World Health Organization</a:t>
            </a:r>
            <a:r>
              <a:rPr lang="en-US" sz="2000" dirty="0" smtClean="0"/>
              <a:t> (WHO</a:t>
            </a:r>
            <a:r>
              <a:rPr lang="en-US" sz="2000" dirty="0" smtClean="0"/>
              <a:t>),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04800"/>
            <a:ext cx="4024312" cy="60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useful sites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3124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www.fundingcentral.org.uk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www.ncvo-vol.org.uk/sfp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(sustainable funding project)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www.how2fundraise.org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www.do-it.org.uk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www.volunteering.org.uk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www.fit4funding.org.uk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1400" dirty="0" smtClean="0"/>
          </a:p>
          <a:p>
            <a:r>
              <a:rPr lang="en-US" sz="2000" i="1" dirty="0" smtClean="0"/>
              <a:t>All </a:t>
            </a:r>
            <a:r>
              <a:rPr lang="en-US" sz="2000" i="1" dirty="0" smtClean="0"/>
              <a:t>guidelines are available on a dedicated website designed especially for humanitarian </a:t>
            </a:r>
            <a:r>
              <a:rPr lang="en-US" sz="2000" i="1" dirty="0" smtClean="0"/>
              <a:t>donors :  </a:t>
            </a:r>
            <a:r>
              <a:rPr lang="en-US" sz="2000" i="1" dirty="0" smtClean="0">
                <a:hlinkClick r:id="rId8"/>
              </a:rPr>
              <a:t>www.oecd.org/development/humanitarian</a:t>
            </a:r>
            <a:r>
              <a:rPr lang="en-US" sz="2000" i="1" dirty="0" smtClean="0"/>
              <a:t> -donors</a:t>
            </a:r>
            <a:r>
              <a:rPr lang="en-US" sz="2000" i="1" dirty="0" smtClean="0"/>
              <a:t>/</a:t>
            </a:r>
          </a:p>
          <a:p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28800" y="4343400"/>
            <a:ext cx="5486400" cy="1828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Institute of Fundraising :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www.institute-of-fundraising.org.uk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Majesty’s Revenue &amp; Customs 	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/>
              </a:rPr>
              <a:t>www.hmrc.gov.uk/charities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CAF Charity Services 	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/>
              </a:rPr>
              <a:t>www.cafonline.org/charityadmin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143000"/>
          <a:ext cx="8305800" cy="55240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08621"/>
                <a:gridCol w="1836019"/>
                <a:gridCol w="1661160"/>
              </a:tblGrid>
              <a:tr h="457200">
                <a:tc>
                  <a:txBody>
                    <a:bodyPr/>
                    <a:lstStyle/>
                    <a:p>
                      <a:pPr marL="120650" indent="0" algn="ctr" fontAlgn="b"/>
                      <a:r>
                        <a:rPr lang="en-US" sz="2800" b="1" u="none" strike="noStrike" dirty="0" smtClean="0"/>
                        <a:t>Donor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b"/>
                      <a:r>
                        <a:rPr lang="en-US" sz="2000" b="1" u="none" strike="noStrike" dirty="0"/>
                        <a:t>Funding (US$)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0" algn="l" fontAlgn="b"/>
                      <a:r>
                        <a:rPr lang="en-US" sz="2000" b="1" u="none" strike="noStrike" dirty="0"/>
                        <a:t>% as a share of global funding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</a:tr>
              <a:tr h="63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United </a:t>
                      </a:r>
                      <a:r>
                        <a:rPr lang="en-US" sz="2000" u="none" strike="noStrike" dirty="0"/>
                        <a:t>States of America,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2256824174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16.3%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63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European Commission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2000223504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14.5%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464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United Kingdom,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1229517774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8.9%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63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European Commission - EU Facility for Refugees in Turkey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852079025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6.2%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Saudi Arabia (Kingdom of),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771267224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5.6%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Germany,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753774546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5.4%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United Arab Emirates,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699602010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5.1%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Canada,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628587840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4.5%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Sweden,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545209099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  <a:tr h="37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Japan, Government </a:t>
                      </a:r>
                      <a:r>
                        <a:rPr lang="en-US" sz="2000" u="none" strike="noStrike" dirty="0" smtClean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376416643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85800"/>
            <a:ext cx="5224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 Funding </a:t>
            </a:r>
            <a:r>
              <a:rPr lang="en-US" sz="2000" b="1" dirty="0" smtClean="0"/>
              <a:t>for 2018 from top 10 donors </a:t>
            </a:r>
            <a:r>
              <a:rPr lang="en-US" sz="2000" b="1" dirty="0" smtClean="0"/>
              <a:t>globally :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"/>
            <a:ext cx="4188006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Humanitarian aid contributions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5241756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Funding progress on 2018 appeals</a:t>
            </a:r>
            <a:endParaRPr lang="en-US" sz="28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295400"/>
          <a:ext cx="6477000" cy="462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3048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 Questions?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5373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0" descr="https://encrypted-tbn3.gstatic.com/images?q=tbn:ANd9GcRMTcfatcQ-nam5iexooU7TyDaRNLXwCE-J5sh0GZligYyzQcZd1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30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381000" y="381000"/>
            <a:ext cx="7696200" cy="21336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</a:t>
            </a:r>
            <a:r>
              <a:rPr kumimoji="0" lang="en-US" alt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Raising Strategy is a long term</a:t>
            </a:r>
            <a:r>
              <a:rPr kumimoji="0" lang="en-US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plan of action to achieve a particular</a:t>
            </a:r>
            <a:r>
              <a:rPr kumimoji="0" lang="en-US" alt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fundraising Goal</a:t>
            </a:r>
            <a:endParaRPr kumimoji="0" lang="en-US" altLang="en-US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819400"/>
            <a:ext cx="7010400" cy="323165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Why </a:t>
            </a:r>
          </a:p>
          <a:p>
            <a:pPr algn="just"/>
            <a:r>
              <a:rPr lang="en-US" sz="2800" dirty="0" smtClean="0"/>
              <a:t>Identify </a:t>
            </a:r>
            <a:r>
              <a:rPr lang="en-US" sz="2800" dirty="0" smtClean="0"/>
              <a:t>potential </a:t>
            </a:r>
            <a:r>
              <a:rPr lang="en-US" sz="2800" u="sng" dirty="0" smtClean="0">
                <a:hlinkClick r:id="rId2"/>
              </a:rPr>
              <a:t>funding options</a:t>
            </a:r>
            <a:r>
              <a:rPr lang="en-US" sz="2800" dirty="0" smtClean="0"/>
              <a:t>:</a:t>
            </a:r>
          </a:p>
          <a:p>
            <a:pPr algn="just"/>
            <a:r>
              <a:rPr lang="en-US" sz="2800" dirty="0" smtClean="0"/>
              <a:t>It </a:t>
            </a:r>
            <a:r>
              <a:rPr lang="en-US" sz="2800" dirty="0" smtClean="0"/>
              <a:t>is necessary to find out in advance what sources of funding are available, through governments, international cooperation agencies, some international </a:t>
            </a:r>
            <a:r>
              <a:rPr lang="en-US" sz="2800" u="sng" dirty="0" smtClean="0">
                <a:hlinkClick r:id="rId3" tooltip="Non-Governmental Organization"/>
              </a:rPr>
              <a:t>NGOs</a:t>
            </a:r>
            <a:r>
              <a:rPr lang="en-US" sz="2800" dirty="0" smtClean="0"/>
              <a:t> or private foundations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381000" y="762000"/>
            <a:ext cx="81534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 simple steps of fundraising plan 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Identify your assets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Set your Goals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Create plan of action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Work the plan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Monitor the plan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3200" dirty="0" smtClean="0">
                <a:latin typeface="+mj-lt"/>
                <a:ea typeface="+mj-ea"/>
                <a:cs typeface="+mj-cs"/>
              </a:rPr>
              <a:t>Celebrate  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228600"/>
            <a:ext cx="7239000" cy="762000"/>
          </a:xfrm>
          <a:prstGeom prst="rect">
            <a:avLst/>
          </a:prstGeom>
          <a:ln w="38100">
            <a:solidFill>
              <a:srgbClr val="FF99CC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Potential sources of income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19200"/>
            <a:ext cx="7265987" cy="5257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Trusts/Foundations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and revenue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Statutory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government, local authorities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Companies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cash, sponsorship, in-kind, volunteering etc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cash, sponsorship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Lottery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and revenue (can be restricted)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Trading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shops, products,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Contracts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service level agreements etc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matched giving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social investment, loan finance, bonds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INDIVIDUALS</a:t>
            </a: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whole range of possibilities  (focus for today)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9600" y="1219200"/>
            <a:ext cx="6400800" cy="44196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Sponsorship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Advertising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Gifts in Kind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Grants from Charitable Trusts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Matched giving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228600"/>
            <a:ext cx="5486400" cy="914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 giving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733800" y="228600"/>
            <a:ext cx="19050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828800"/>
            <a:ext cx="8229600" cy="3276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1828800" y="2514600"/>
            <a:ext cx="5867400" cy="533400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gular Pentagon 7"/>
          <p:cNvSpPr/>
          <p:nvPr/>
        </p:nvSpPr>
        <p:spPr>
          <a:xfrm>
            <a:off x="762000" y="3124200"/>
            <a:ext cx="1981200" cy="1447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Short Term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Regular Pentagon 9"/>
          <p:cNvSpPr/>
          <p:nvPr/>
        </p:nvSpPr>
        <p:spPr>
          <a:xfrm>
            <a:off x="3200400" y="3200400"/>
            <a:ext cx="2667000" cy="1371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Intermediate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6248400" y="3124200"/>
            <a:ext cx="2057400" cy="1447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Long Term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1400" y="19812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Funding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762000" y="304800"/>
            <a:ext cx="7467600" cy="5638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dirty="0" smtClean="0">
                <a:latin typeface="+mj-lt"/>
                <a:ea typeface="+mj-ea"/>
                <a:cs typeface="+mj-cs"/>
              </a:rPr>
              <a:t>       Start Putting it together 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3800" y="1295400"/>
            <a:ext cx="2133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Fundraising Targets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0" y="2667000"/>
            <a:ext cx="2057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Fundraising Strategies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86200" y="43434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Plans 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648200" y="2133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6482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533400"/>
            <a:ext cx="3581400" cy="533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Example of Plan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2" y="1397000"/>
          <a:ext cx="868679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314"/>
                <a:gridCol w="1306284"/>
                <a:gridCol w="1219200"/>
                <a:gridCol w="1295400"/>
                <a:gridCol w="1012372"/>
                <a:gridCol w="1349828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Audience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Dolor/Euro /BDT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will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when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905000"/>
          <a:ext cx="8458201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2324101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Action Step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 will do it 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When will it happen?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resources are needed 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990600"/>
            <a:ext cx="3505200" cy="685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Action Step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s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485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Md. Jahagir Alam</cp:lastModifiedBy>
  <cp:revision>73</cp:revision>
  <dcterms:created xsi:type="dcterms:W3CDTF">2006-08-16T00:00:00Z</dcterms:created>
  <dcterms:modified xsi:type="dcterms:W3CDTF">2018-08-03T16:49:00Z</dcterms:modified>
</cp:coreProperties>
</file>