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7" r:id="rId2"/>
    <p:sldId id="276" r:id="rId3"/>
    <p:sldId id="278" r:id="rId4"/>
    <p:sldId id="279" r:id="rId5"/>
    <p:sldId id="280" r:id="rId6"/>
    <p:sldId id="281" r:id="rId7"/>
    <p:sldId id="282" r:id="rId8"/>
    <p:sldId id="283" r:id="rId9"/>
    <p:sldId id="28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0F7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6486A5-1F42-4431-814B-43BD96CF1839}" type="datetimeFigureOut">
              <a:rPr lang="en-US" smtClean="0"/>
              <a:pPr/>
              <a:t>7/31/2018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B42D6E-E8EC-4988-B259-B3498003B75D}" type="slidenum">
              <a:rPr lang="en-US" smtClean="0"/>
              <a:pPr/>
              <a:t>‹#›</a:t>
            </a:fld>
            <a:endParaRPr lang="en-US"/>
          </a:p>
        </p:txBody>
      </p:sp>
    </p:spTree>
    <p:extLst>
      <p:ext uri="{BB962C8B-B14F-4D97-AF65-F5344CB8AC3E}">
        <p14:creationId xmlns:p14="http://schemas.microsoft.com/office/powerpoint/2010/main" xmlns="" val="3173736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pPr/>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1142285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pPr/>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4099523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pPr/>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683867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pPr/>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3202474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7B928-FF05-4680-B9E6-9CBF46CCBEEC}" type="datetimeFigureOut">
              <a:rPr lang="en-US" smtClean="0"/>
              <a:pPr/>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19462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7B928-FF05-4680-B9E6-9CBF46CCBEEC}" type="datetimeFigureOut">
              <a:rPr lang="en-US" smtClean="0"/>
              <a:pPr/>
              <a:t>7/31/2018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3319075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7B928-FF05-4680-B9E6-9CBF46CCBEEC}" type="datetimeFigureOut">
              <a:rPr lang="en-US" smtClean="0"/>
              <a:pPr/>
              <a:t>7/31/2018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923394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7B928-FF05-4680-B9E6-9CBF46CCBEEC}" type="datetimeFigureOut">
              <a:rPr lang="en-US" smtClean="0"/>
              <a:pPr/>
              <a:t>7/31/2018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282366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7B928-FF05-4680-B9E6-9CBF46CCBEEC}" type="datetimeFigureOut">
              <a:rPr lang="en-US" smtClean="0"/>
              <a:pPr/>
              <a:t>7/31/2018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3236187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pPr/>
              <a:t>7/31/2018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2655738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pPr/>
              <a:t>7/31/2018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459546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7B928-FF05-4680-B9E6-9CBF46CCBEEC}" type="datetimeFigureOut">
              <a:rPr lang="en-US" smtClean="0"/>
              <a:pPr/>
              <a:t>7/31/2018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1907392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p:cNvSpPr>
          <p:nvPr>
            <p:ph type="title" idx="4294967295"/>
          </p:nvPr>
        </p:nvSpPr>
        <p:spPr>
          <a:xfrm>
            <a:off x="381000" y="304800"/>
            <a:ext cx="8007350" cy="504825"/>
          </a:xfrm>
          <a:ln w="28575">
            <a:solidFill>
              <a:schemeClr val="tx1"/>
            </a:solidFill>
          </a:ln>
        </p:spPr>
        <p:txBody>
          <a:bodyPr>
            <a:noAutofit/>
          </a:bodyPr>
          <a:lstStyle/>
          <a:p>
            <a:pPr eaLnBrk="1" hangingPunct="1"/>
            <a:r>
              <a:rPr lang="en-GB" sz="3200" dirty="0" smtClean="0">
                <a:latin typeface="+mn-lt"/>
              </a:rPr>
              <a:t>Definition of Project and Project Cycle</a:t>
            </a:r>
          </a:p>
        </p:txBody>
      </p:sp>
      <p:sp>
        <p:nvSpPr>
          <p:cNvPr id="5" name="Rectangle 3"/>
          <p:cNvSpPr txBox="1">
            <a:spLocks/>
          </p:cNvSpPr>
          <p:nvPr/>
        </p:nvSpPr>
        <p:spPr bwMode="auto">
          <a:xfrm>
            <a:off x="304800" y="1143000"/>
            <a:ext cx="8458200" cy="1524000"/>
          </a:xfrm>
          <a:prstGeom prst="rect">
            <a:avLst/>
          </a:prstGeom>
          <a:noFill/>
          <a:ln w="19050">
            <a:solidFill>
              <a:schemeClr val="tx1"/>
            </a:solidFill>
            <a:miter lim="800000"/>
            <a:headEnd/>
            <a:tailEnd/>
          </a:ln>
        </p:spPr>
        <p:txBody>
          <a:bodyPr/>
          <a:lstStyle/>
          <a:p>
            <a:pPr>
              <a:buFont typeface="Arial" charset="0"/>
              <a:buNone/>
            </a:pPr>
            <a:r>
              <a:rPr lang="en-US" sz="2800" dirty="0"/>
              <a:t>A project is a </a:t>
            </a:r>
            <a:r>
              <a:rPr lang="en-US" sz="2800" b="1" dirty="0">
                <a:solidFill>
                  <a:srgbClr val="FF0000"/>
                </a:solidFill>
              </a:rPr>
              <a:t>unique venture </a:t>
            </a:r>
            <a:r>
              <a:rPr lang="en-US" sz="2800" dirty="0"/>
              <a:t>to produce a </a:t>
            </a:r>
            <a:r>
              <a:rPr lang="en-US" sz="2800" b="1" dirty="0">
                <a:solidFill>
                  <a:srgbClr val="FF0000"/>
                </a:solidFill>
              </a:rPr>
              <a:t>set of outputs </a:t>
            </a:r>
            <a:r>
              <a:rPr lang="en-US" sz="2800" dirty="0"/>
              <a:t>within clearly specified </a:t>
            </a:r>
            <a:r>
              <a:rPr lang="en-US" sz="2800" b="1" dirty="0">
                <a:solidFill>
                  <a:srgbClr val="FF0000"/>
                </a:solidFill>
              </a:rPr>
              <a:t>time</a:t>
            </a:r>
            <a:r>
              <a:rPr lang="en-US" sz="2800" dirty="0"/>
              <a:t>, </a:t>
            </a:r>
            <a:r>
              <a:rPr lang="en-US" sz="2800" b="1" dirty="0">
                <a:solidFill>
                  <a:srgbClr val="FF0000"/>
                </a:solidFill>
              </a:rPr>
              <a:t>cost</a:t>
            </a:r>
            <a:r>
              <a:rPr lang="en-US" sz="2800" dirty="0"/>
              <a:t> and </a:t>
            </a:r>
            <a:r>
              <a:rPr lang="en-US" sz="2800" b="1" dirty="0">
                <a:solidFill>
                  <a:srgbClr val="FF0000"/>
                </a:solidFill>
              </a:rPr>
              <a:t>quality</a:t>
            </a:r>
            <a:r>
              <a:rPr lang="en-US" sz="2800" dirty="0"/>
              <a:t> constraints. </a:t>
            </a:r>
          </a:p>
          <a:p>
            <a:pPr>
              <a:buFont typeface="Arial" charset="0"/>
              <a:buNone/>
            </a:pPr>
            <a:endParaRPr lang="en-US" dirty="0"/>
          </a:p>
          <a:p>
            <a:pPr>
              <a:buFont typeface="Arial" charset="0"/>
              <a:buNone/>
            </a:pPr>
            <a:endParaRPr lang="en-GB" dirty="0"/>
          </a:p>
          <a:p>
            <a:pPr>
              <a:buFont typeface="Arial" charset="0"/>
              <a:buNone/>
            </a:pPr>
            <a:r>
              <a:rPr lang="en-GB" dirty="0"/>
              <a:t> </a:t>
            </a:r>
          </a:p>
        </p:txBody>
      </p:sp>
      <p:sp>
        <p:nvSpPr>
          <p:cNvPr id="6" name="Rectangle 3"/>
          <p:cNvSpPr txBox="1">
            <a:spLocks/>
          </p:cNvSpPr>
          <p:nvPr/>
        </p:nvSpPr>
        <p:spPr bwMode="auto">
          <a:xfrm>
            <a:off x="228600" y="2895600"/>
            <a:ext cx="8915400" cy="3581400"/>
          </a:xfrm>
          <a:prstGeom prst="rect">
            <a:avLst/>
          </a:prstGeom>
          <a:noFill/>
          <a:ln w="9525">
            <a:noFill/>
            <a:miter lim="800000"/>
            <a:headEnd/>
            <a:tailEnd/>
          </a:ln>
        </p:spPr>
        <p:txBody>
          <a:bodyPr/>
          <a:lstStyle/>
          <a:p>
            <a:pPr>
              <a:buFont typeface="Arial" charset="0"/>
              <a:buNone/>
            </a:pPr>
            <a:r>
              <a:rPr lang="en-US" sz="2400" b="1" dirty="0" smtClean="0">
                <a:solidFill>
                  <a:srgbClr val="FF0000"/>
                </a:solidFill>
              </a:rPr>
              <a:t>Projects </a:t>
            </a:r>
            <a:r>
              <a:rPr lang="en-US" sz="2400" b="1" dirty="0">
                <a:solidFill>
                  <a:srgbClr val="FF0000"/>
                </a:solidFill>
              </a:rPr>
              <a:t>differ from standard business operational activities as they:</a:t>
            </a:r>
          </a:p>
          <a:p>
            <a:pPr>
              <a:buFont typeface="Arial" charset="0"/>
              <a:buNone/>
            </a:pPr>
            <a:r>
              <a:rPr lang="en-US" dirty="0" smtClean="0"/>
              <a:t>•  </a:t>
            </a:r>
            <a:r>
              <a:rPr lang="en-US" sz="2400" dirty="0" smtClean="0"/>
              <a:t>Are </a:t>
            </a:r>
            <a:r>
              <a:rPr lang="en-US" sz="2400" dirty="0"/>
              <a:t>distinctive in nature, not involving a repetitive process.</a:t>
            </a:r>
          </a:p>
          <a:p>
            <a:pPr>
              <a:buFont typeface="Arial" charset="0"/>
              <a:buNone/>
            </a:pPr>
            <a:r>
              <a:rPr lang="en-US" sz="2400" dirty="0" smtClean="0"/>
              <a:t>• Have </a:t>
            </a:r>
            <a:r>
              <a:rPr lang="en-US" sz="2400" dirty="0"/>
              <a:t>a define time-plan, with a specified start and end dates to meet the beneficiaries or funding agency’s requirements. </a:t>
            </a:r>
          </a:p>
          <a:p>
            <a:pPr>
              <a:buFont typeface="Arial" charset="0"/>
              <a:buNone/>
            </a:pPr>
            <a:r>
              <a:rPr lang="en-US" sz="2400" dirty="0" smtClean="0"/>
              <a:t>• Have </a:t>
            </a:r>
            <a:r>
              <a:rPr lang="en-US" sz="2400" dirty="0"/>
              <a:t>an allocated budget, which should be spent to produce the deliverables. </a:t>
            </a:r>
          </a:p>
          <a:p>
            <a:pPr>
              <a:buFont typeface="Arial" charset="0"/>
              <a:buNone/>
            </a:pPr>
            <a:r>
              <a:rPr lang="en-US" sz="2400" dirty="0" smtClean="0"/>
              <a:t>• Have </a:t>
            </a:r>
            <a:r>
              <a:rPr lang="en-US" sz="2400" dirty="0"/>
              <a:t>limited resources, such as </a:t>
            </a:r>
            <a:r>
              <a:rPr lang="en-GB" sz="2400" dirty="0"/>
              <a:t>labour</a:t>
            </a:r>
            <a:r>
              <a:rPr lang="en-US" sz="2400" dirty="0"/>
              <a:t>, material and equipment. </a:t>
            </a:r>
          </a:p>
          <a:p>
            <a:pPr>
              <a:buFont typeface="Arial" charset="0"/>
              <a:buNone/>
            </a:pPr>
            <a:r>
              <a:rPr lang="en-US" sz="2400" dirty="0" smtClean="0"/>
              <a:t>• Involve </a:t>
            </a:r>
            <a:r>
              <a:rPr lang="en-US" sz="2400" dirty="0"/>
              <a:t>a risk, as there is a level of uncertainty whether the objectives will be attained. </a:t>
            </a:r>
          </a:p>
          <a:p>
            <a:pPr>
              <a:buFont typeface="Arial" charset="0"/>
              <a:buNone/>
            </a:pPr>
            <a:endParaRPr lang="en-GB" sz="2400" dirty="0"/>
          </a:p>
          <a:p>
            <a:pPr>
              <a:buFont typeface="Arial" charset="0"/>
              <a:buNone/>
            </a:pPr>
            <a:r>
              <a:rPr lang="en-GB"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p:cNvSpPr>
          <p:nvPr>
            <p:ph type="title" idx="4294967295"/>
          </p:nvPr>
        </p:nvSpPr>
        <p:spPr>
          <a:xfrm>
            <a:off x="228600" y="228600"/>
            <a:ext cx="4114800" cy="504825"/>
          </a:xfrm>
          <a:ln w="28575">
            <a:solidFill>
              <a:srgbClr val="FF0000"/>
            </a:solidFill>
          </a:ln>
        </p:spPr>
        <p:txBody>
          <a:bodyPr>
            <a:noAutofit/>
          </a:bodyPr>
          <a:lstStyle/>
          <a:p>
            <a:pPr eaLnBrk="1" hangingPunct="1"/>
            <a:r>
              <a:rPr lang="en-GB" sz="2800" dirty="0" smtClean="0">
                <a:latin typeface="+mn-lt"/>
              </a:rPr>
              <a:t>The Project Cycle</a:t>
            </a:r>
          </a:p>
        </p:txBody>
      </p:sp>
      <p:sp>
        <p:nvSpPr>
          <p:cNvPr id="5" name="Rectangle 3"/>
          <p:cNvSpPr txBox="1">
            <a:spLocks/>
          </p:cNvSpPr>
          <p:nvPr/>
        </p:nvSpPr>
        <p:spPr bwMode="auto">
          <a:xfrm>
            <a:off x="228600" y="838200"/>
            <a:ext cx="6934200" cy="566737"/>
          </a:xfrm>
          <a:prstGeom prst="rect">
            <a:avLst/>
          </a:prstGeom>
          <a:noFill/>
          <a:ln w="19050">
            <a:solidFill>
              <a:schemeClr val="tx1"/>
            </a:solidFill>
            <a:miter lim="800000"/>
            <a:headEnd/>
            <a:tailEnd/>
          </a:ln>
        </p:spPr>
        <p:txBody>
          <a:bodyPr/>
          <a:lstStyle/>
          <a:p>
            <a:pPr>
              <a:buFont typeface="Arial" charset="0"/>
              <a:buNone/>
            </a:pPr>
            <a:r>
              <a:rPr lang="en-US" sz="2400" dirty="0"/>
              <a:t>Five stages are typically identified in the project cycle:</a:t>
            </a:r>
            <a:endParaRPr lang="en-GB" sz="2400" dirty="0"/>
          </a:p>
        </p:txBody>
      </p:sp>
      <p:sp>
        <p:nvSpPr>
          <p:cNvPr id="7" name="Rectangle 3"/>
          <p:cNvSpPr txBox="1">
            <a:spLocks/>
          </p:cNvSpPr>
          <p:nvPr/>
        </p:nvSpPr>
        <p:spPr bwMode="auto">
          <a:xfrm>
            <a:off x="228600" y="1447800"/>
            <a:ext cx="5410200" cy="3319462"/>
          </a:xfrm>
          <a:prstGeom prst="rect">
            <a:avLst/>
          </a:prstGeom>
          <a:noFill/>
          <a:ln w="9525">
            <a:noFill/>
            <a:miter lim="800000"/>
            <a:headEnd/>
            <a:tailEnd/>
          </a:ln>
        </p:spPr>
        <p:txBody>
          <a:bodyPr/>
          <a:lstStyle/>
          <a:p>
            <a:pPr>
              <a:buFont typeface="Arial" charset="0"/>
              <a:buNone/>
            </a:pPr>
            <a:r>
              <a:rPr lang="en-US" sz="2400" b="1" dirty="0">
                <a:solidFill>
                  <a:srgbClr val="05627E"/>
                </a:solidFill>
              </a:rPr>
              <a:t>I</a:t>
            </a:r>
            <a:r>
              <a:rPr lang="en-US" sz="2400" dirty="0"/>
              <a:t> </a:t>
            </a:r>
            <a:r>
              <a:rPr lang="en-US" sz="2400" b="1" u="sng" dirty="0"/>
              <a:t>Identification</a:t>
            </a:r>
            <a:r>
              <a:rPr lang="en-US" sz="2400" dirty="0"/>
              <a:t>: generation of the initial project idea</a:t>
            </a:r>
          </a:p>
          <a:p>
            <a:pPr>
              <a:buFont typeface="Arial" charset="0"/>
              <a:buNone/>
            </a:pPr>
            <a:r>
              <a:rPr lang="en-US" sz="2400" b="1" dirty="0">
                <a:solidFill>
                  <a:srgbClr val="05627E"/>
                </a:solidFill>
              </a:rPr>
              <a:t>II </a:t>
            </a:r>
            <a:r>
              <a:rPr lang="en-US" sz="2400" b="1" u="sng" dirty="0"/>
              <a:t>Definition and design</a:t>
            </a:r>
            <a:r>
              <a:rPr lang="en-US" sz="2400" dirty="0"/>
              <a:t>: detailed design of the project addressing technical and operational aspects</a:t>
            </a:r>
          </a:p>
          <a:p>
            <a:pPr>
              <a:buFont typeface="Arial" charset="0"/>
              <a:buNone/>
            </a:pPr>
            <a:r>
              <a:rPr lang="en-US" sz="2400" b="1" dirty="0">
                <a:solidFill>
                  <a:srgbClr val="05627E"/>
                </a:solidFill>
              </a:rPr>
              <a:t>III </a:t>
            </a:r>
            <a:r>
              <a:rPr lang="en-US" sz="2400" b="1" u="sng" dirty="0"/>
              <a:t>Proposal preparation, approval and financing</a:t>
            </a:r>
            <a:r>
              <a:rPr lang="en-US" sz="2400" dirty="0"/>
              <a:t>: writing the project proposal, securing approval for implementation and arranging sources of finance</a:t>
            </a:r>
          </a:p>
          <a:p>
            <a:pPr>
              <a:buFont typeface="Arial" charset="0"/>
              <a:buNone/>
            </a:pPr>
            <a:r>
              <a:rPr lang="en-US" sz="2400" b="1" dirty="0">
                <a:solidFill>
                  <a:srgbClr val="05627E"/>
                </a:solidFill>
              </a:rPr>
              <a:t>IV</a:t>
            </a:r>
            <a:r>
              <a:rPr lang="en-US" sz="2400" dirty="0"/>
              <a:t> I</a:t>
            </a:r>
            <a:r>
              <a:rPr lang="en-US" sz="2400" b="1" u="sng" dirty="0"/>
              <a:t>mplementation</a:t>
            </a:r>
            <a:r>
              <a:rPr lang="en-US" sz="2400" dirty="0"/>
              <a:t>: implementation of project activities, with on-going checks on progress and feedback</a:t>
            </a:r>
          </a:p>
          <a:p>
            <a:pPr>
              <a:buFont typeface="Arial" charset="0"/>
              <a:buNone/>
            </a:pPr>
            <a:r>
              <a:rPr lang="en-US" sz="2400" b="1" dirty="0">
                <a:solidFill>
                  <a:srgbClr val="05627E"/>
                </a:solidFill>
              </a:rPr>
              <a:t>V</a:t>
            </a:r>
            <a:r>
              <a:rPr lang="en-US" sz="2400" dirty="0"/>
              <a:t> </a:t>
            </a:r>
            <a:r>
              <a:rPr lang="en-US" sz="2400" b="1" u="sng" dirty="0"/>
              <a:t>Evaluation</a:t>
            </a:r>
            <a:r>
              <a:rPr lang="en-US" sz="2400" dirty="0"/>
              <a:t>: periodic review of project with feedback for next project cycle.</a:t>
            </a:r>
            <a:endParaRPr lang="en-GB" sz="2400" dirty="0"/>
          </a:p>
          <a:p>
            <a:pPr>
              <a:buFont typeface="Arial" charset="0"/>
              <a:buNone/>
            </a:pPr>
            <a:r>
              <a:rPr lang="en-GB" dirty="0"/>
              <a:t> </a:t>
            </a:r>
          </a:p>
        </p:txBody>
      </p:sp>
      <p:sp>
        <p:nvSpPr>
          <p:cNvPr id="8" name="16 Rectángulo"/>
          <p:cNvSpPr>
            <a:spLocks noChangeArrowheads="1"/>
          </p:cNvSpPr>
          <p:nvPr/>
        </p:nvSpPr>
        <p:spPr bwMode="auto">
          <a:xfrm>
            <a:off x="228600" y="2209800"/>
            <a:ext cx="5257799" cy="2590800"/>
          </a:xfrm>
          <a:prstGeom prst="rect">
            <a:avLst/>
          </a:prstGeom>
          <a:noFill/>
          <a:ln w="38100">
            <a:solidFill>
              <a:srgbClr val="0789B1"/>
            </a:solidFill>
            <a:miter lim="800000"/>
            <a:headEnd/>
            <a:tailEnd/>
          </a:ln>
          <a:effectLst>
            <a:outerShdw blurRad="63500" dist="23000" dir="5400000" rotWithShape="0">
              <a:srgbClr val="000000">
                <a:alpha val="34998"/>
              </a:srgbClr>
            </a:outerShdw>
          </a:effectLst>
        </p:spPr>
        <p:txBody>
          <a:bodyPr anchor="ctr"/>
          <a:lstStyle/>
          <a:p>
            <a:pPr algn="ctr">
              <a:defRPr/>
            </a:pPr>
            <a:endParaRPr lang="en-GB">
              <a:solidFill>
                <a:schemeClr val="lt1"/>
              </a:solidFill>
              <a:latin typeface="+mn-lt"/>
              <a:ea typeface="+mn-ea"/>
            </a:endParaRPr>
          </a:p>
        </p:txBody>
      </p:sp>
      <p:grpSp>
        <p:nvGrpSpPr>
          <p:cNvPr id="9" name="17 Grupo"/>
          <p:cNvGrpSpPr>
            <a:grpSpLocks/>
          </p:cNvGrpSpPr>
          <p:nvPr/>
        </p:nvGrpSpPr>
        <p:grpSpPr bwMode="auto">
          <a:xfrm>
            <a:off x="5562596" y="1752600"/>
            <a:ext cx="614366" cy="4829175"/>
            <a:chOff x="4386261" y="1857364"/>
            <a:chExt cx="614371" cy="4143404"/>
          </a:xfrm>
        </p:grpSpPr>
        <p:sp>
          <p:nvSpPr>
            <p:cNvPr id="10" name="9 Flecha derecha"/>
            <p:cNvSpPr>
              <a:spLocks noChangeArrowheads="1"/>
            </p:cNvSpPr>
            <p:nvPr/>
          </p:nvSpPr>
          <p:spPr bwMode="auto">
            <a:xfrm>
              <a:off x="4462462" y="1857364"/>
              <a:ext cx="538166" cy="428628"/>
            </a:xfrm>
            <a:prstGeom prst="rightArrow">
              <a:avLst>
                <a:gd name="adj1" fmla="val 50000"/>
                <a:gd name="adj2" fmla="val 50001"/>
              </a:avLst>
            </a:prstGeom>
            <a:gradFill rotWithShape="1">
              <a:gsLst>
                <a:gs pos="0">
                  <a:srgbClr val="3F80CD"/>
                </a:gs>
                <a:gs pos="100000">
                  <a:srgbClr val="9BC1FF"/>
                </a:gs>
              </a:gsLst>
              <a:lin ang="16200000"/>
            </a:gradFill>
            <a:ln w="9525">
              <a:solidFill>
                <a:srgbClr val="4A7EBB"/>
              </a:solidFill>
              <a:miter lim="800000"/>
              <a:headEnd/>
              <a:tailEnd/>
            </a:ln>
            <a:effectLst>
              <a:outerShdw blurRad="63500" dist="23000" dir="5400000" rotWithShape="0">
                <a:srgbClr val="000000">
                  <a:alpha val="34998"/>
                </a:srgbClr>
              </a:outerShdw>
            </a:effectLst>
          </p:spPr>
          <p:txBody>
            <a:bodyPr anchor="ctr"/>
            <a:lstStyle/>
            <a:p>
              <a:pPr algn="ctr">
                <a:defRPr/>
              </a:pPr>
              <a:endParaRPr lang="en-GB">
                <a:solidFill>
                  <a:schemeClr val="lt1"/>
                </a:solidFill>
                <a:latin typeface="+mn-lt"/>
                <a:ea typeface="+mn-ea"/>
              </a:endParaRPr>
            </a:p>
          </p:txBody>
        </p:sp>
        <p:sp>
          <p:nvSpPr>
            <p:cNvPr id="11" name="10 Flecha derecha"/>
            <p:cNvSpPr>
              <a:spLocks noChangeArrowheads="1"/>
            </p:cNvSpPr>
            <p:nvPr/>
          </p:nvSpPr>
          <p:spPr bwMode="auto">
            <a:xfrm>
              <a:off x="4386261" y="2772672"/>
              <a:ext cx="538166" cy="428628"/>
            </a:xfrm>
            <a:prstGeom prst="rightArrow">
              <a:avLst>
                <a:gd name="adj1" fmla="val 50000"/>
                <a:gd name="adj2" fmla="val 50001"/>
              </a:avLst>
            </a:prstGeom>
            <a:gradFill rotWithShape="1">
              <a:gsLst>
                <a:gs pos="0">
                  <a:srgbClr val="3F80CD"/>
                </a:gs>
                <a:gs pos="100000">
                  <a:srgbClr val="9BC1FF"/>
                </a:gs>
              </a:gsLst>
              <a:lin ang="16200000"/>
            </a:gradFill>
            <a:ln w="9525">
              <a:solidFill>
                <a:srgbClr val="4A7EBB"/>
              </a:solidFill>
              <a:miter lim="800000"/>
              <a:headEnd/>
              <a:tailEnd/>
            </a:ln>
            <a:effectLst>
              <a:outerShdw blurRad="63500" dist="23000" dir="5400000" rotWithShape="0">
                <a:srgbClr val="000000">
                  <a:alpha val="34998"/>
                </a:srgbClr>
              </a:outerShdw>
            </a:effectLst>
          </p:spPr>
          <p:txBody>
            <a:bodyPr anchor="ctr"/>
            <a:lstStyle/>
            <a:p>
              <a:pPr algn="ctr">
                <a:defRPr/>
              </a:pPr>
              <a:endParaRPr lang="en-GB">
                <a:solidFill>
                  <a:schemeClr val="lt1"/>
                </a:solidFill>
                <a:latin typeface="+mn-lt"/>
                <a:ea typeface="+mn-ea"/>
              </a:endParaRPr>
            </a:p>
          </p:txBody>
        </p:sp>
        <p:sp>
          <p:nvSpPr>
            <p:cNvPr id="12" name="12 Flecha derecha"/>
            <p:cNvSpPr>
              <a:spLocks noChangeArrowheads="1"/>
            </p:cNvSpPr>
            <p:nvPr/>
          </p:nvSpPr>
          <p:spPr bwMode="auto">
            <a:xfrm>
              <a:off x="4462466" y="4668668"/>
              <a:ext cx="538166" cy="428628"/>
            </a:xfrm>
            <a:prstGeom prst="rightArrow">
              <a:avLst>
                <a:gd name="adj1" fmla="val 50000"/>
                <a:gd name="adj2" fmla="val 50001"/>
              </a:avLst>
            </a:prstGeom>
            <a:gradFill rotWithShape="1">
              <a:gsLst>
                <a:gs pos="0">
                  <a:srgbClr val="3F80CD"/>
                </a:gs>
                <a:gs pos="100000">
                  <a:srgbClr val="9BC1FF"/>
                </a:gs>
              </a:gsLst>
              <a:lin ang="16200000"/>
            </a:gradFill>
            <a:ln w="9525">
              <a:solidFill>
                <a:srgbClr val="4A7EBB"/>
              </a:solidFill>
              <a:miter lim="800000"/>
              <a:headEnd/>
              <a:tailEnd/>
            </a:ln>
            <a:effectLst>
              <a:outerShdw blurRad="63500" dist="23000" dir="5400000" rotWithShape="0">
                <a:srgbClr val="000000">
                  <a:alpha val="34998"/>
                </a:srgbClr>
              </a:outerShdw>
            </a:effectLst>
          </p:spPr>
          <p:txBody>
            <a:bodyPr anchor="ctr"/>
            <a:lstStyle/>
            <a:p>
              <a:pPr algn="ctr">
                <a:defRPr/>
              </a:pPr>
              <a:endParaRPr lang="en-GB">
                <a:solidFill>
                  <a:schemeClr val="lt1"/>
                </a:solidFill>
                <a:latin typeface="+mn-lt"/>
                <a:ea typeface="+mn-ea"/>
              </a:endParaRPr>
            </a:p>
          </p:txBody>
        </p:sp>
        <p:sp>
          <p:nvSpPr>
            <p:cNvPr id="13" name="13 Flecha derecha"/>
            <p:cNvSpPr>
              <a:spLocks noChangeArrowheads="1"/>
            </p:cNvSpPr>
            <p:nvPr/>
          </p:nvSpPr>
          <p:spPr bwMode="auto">
            <a:xfrm>
              <a:off x="4462462" y="5572140"/>
              <a:ext cx="538166" cy="428628"/>
            </a:xfrm>
            <a:prstGeom prst="rightArrow">
              <a:avLst>
                <a:gd name="adj1" fmla="val 50000"/>
                <a:gd name="adj2" fmla="val 50001"/>
              </a:avLst>
            </a:prstGeom>
            <a:gradFill rotWithShape="1">
              <a:gsLst>
                <a:gs pos="0">
                  <a:srgbClr val="3F80CD"/>
                </a:gs>
                <a:gs pos="100000">
                  <a:srgbClr val="9BC1FF"/>
                </a:gs>
              </a:gsLst>
              <a:lin ang="16200000"/>
            </a:gradFill>
            <a:ln w="9525">
              <a:solidFill>
                <a:srgbClr val="4A7EBB"/>
              </a:solidFill>
              <a:miter lim="800000"/>
              <a:headEnd/>
              <a:tailEnd/>
            </a:ln>
            <a:effectLst>
              <a:outerShdw blurRad="63500" dist="23000" dir="5400000" rotWithShape="0">
                <a:srgbClr val="000000">
                  <a:alpha val="34998"/>
                </a:srgbClr>
              </a:outerShdw>
            </a:effectLst>
          </p:spPr>
          <p:txBody>
            <a:bodyPr anchor="ctr"/>
            <a:lstStyle/>
            <a:p>
              <a:pPr algn="ctr">
                <a:defRPr/>
              </a:pPr>
              <a:endParaRPr lang="en-GB">
                <a:solidFill>
                  <a:schemeClr val="lt1"/>
                </a:solidFill>
                <a:latin typeface="+mn-lt"/>
                <a:ea typeface="+mn-ea"/>
              </a:endParaRPr>
            </a:p>
          </p:txBody>
        </p:sp>
      </p:grpSp>
      <p:sp>
        <p:nvSpPr>
          <p:cNvPr id="14" name="Rectangle 3"/>
          <p:cNvSpPr txBox="1">
            <a:spLocks/>
          </p:cNvSpPr>
          <p:nvPr/>
        </p:nvSpPr>
        <p:spPr bwMode="auto">
          <a:xfrm>
            <a:off x="6248400" y="1676400"/>
            <a:ext cx="2667000" cy="5029200"/>
          </a:xfrm>
          <a:prstGeom prst="rect">
            <a:avLst/>
          </a:prstGeom>
          <a:noFill/>
          <a:ln w="9525">
            <a:noFill/>
            <a:miter lim="800000"/>
            <a:headEnd/>
            <a:tailEnd/>
          </a:ln>
        </p:spPr>
        <p:txBody>
          <a:bodyPr/>
          <a:lstStyle/>
          <a:p>
            <a:pPr algn="ctr">
              <a:buFont typeface="Arial" charset="0"/>
              <a:buNone/>
            </a:pPr>
            <a:r>
              <a:rPr lang="en-GB" dirty="0"/>
              <a:t>Exploring</a:t>
            </a:r>
          </a:p>
          <a:p>
            <a:pPr algn="ctr">
              <a:buFont typeface="Arial" charset="0"/>
              <a:buNone/>
            </a:pPr>
            <a:r>
              <a:rPr lang="en-GB" dirty="0"/>
              <a:t>Demand Creation</a:t>
            </a:r>
          </a:p>
          <a:p>
            <a:pPr algn="ctr">
              <a:buFont typeface="Arial" charset="0"/>
              <a:buNone/>
            </a:pPr>
            <a:endParaRPr lang="en-GB" dirty="0"/>
          </a:p>
          <a:p>
            <a:pPr algn="ctr">
              <a:buFont typeface="Arial" charset="0"/>
              <a:buNone/>
            </a:pPr>
            <a:endParaRPr lang="en-GB" dirty="0" smtClean="0"/>
          </a:p>
          <a:p>
            <a:pPr algn="ctr">
              <a:buFont typeface="Arial" charset="0"/>
              <a:buNone/>
            </a:pPr>
            <a:r>
              <a:rPr lang="en-GB" dirty="0" smtClean="0"/>
              <a:t>Participatory </a:t>
            </a:r>
            <a:r>
              <a:rPr lang="en-GB" dirty="0"/>
              <a:t>Decision Making, Analysis and Planning</a:t>
            </a:r>
          </a:p>
          <a:p>
            <a:pPr algn="ctr">
              <a:buFont typeface="Arial" charset="0"/>
              <a:buNone/>
            </a:pPr>
            <a:endParaRPr lang="en-GB" dirty="0"/>
          </a:p>
          <a:p>
            <a:pPr algn="ctr">
              <a:buFont typeface="Arial" charset="0"/>
              <a:buNone/>
            </a:pPr>
            <a:endParaRPr lang="en-GB" dirty="0"/>
          </a:p>
          <a:p>
            <a:pPr algn="ctr">
              <a:buFont typeface="Arial" charset="0"/>
              <a:buNone/>
            </a:pPr>
            <a:endParaRPr lang="en-GB" dirty="0"/>
          </a:p>
          <a:p>
            <a:pPr algn="ctr">
              <a:buFont typeface="Arial" charset="0"/>
              <a:buNone/>
            </a:pPr>
            <a:endParaRPr lang="en-GB" dirty="0" smtClean="0"/>
          </a:p>
          <a:p>
            <a:pPr algn="ctr">
              <a:buFont typeface="Arial" charset="0"/>
              <a:buNone/>
            </a:pPr>
            <a:endParaRPr lang="en-GB" dirty="0" smtClean="0"/>
          </a:p>
          <a:p>
            <a:pPr algn="ctr">
              <a:buFont typeface="Arial" charset="0"/>
              <a:buNone/>
            </a:pPr>
            <a:endParaRPr lang="en-GB" dirty="0" smtClean="0"/>
          </a:p>
          <a:p>
            <a:pPr algn="ctr">
              <a:buFont typeface="Arial" charset="0"/>
              <a:buNone/>
            </a:pPr>
            <a:r>
              <a:rPr lang="en-GB" dirty="0" smtClean="0"/>
              <a:t>Implementation</a:t>
            </a:r>
            <a:endParaRPr lang="en-GB" dirty="0"/>
          </a:p>
          <a:p>
            <a:pPr algn="ctr">
              <a:buFont typeface="Arial" charset="0"/>
              <a:buNone/>
            </a:pPr>
            <a:endParaRPr lang="en-GB" dirty="0"/>
          </a:p>
          <a:p>
            <a:pPr algn="ctr">
              <a:buFont typeface="Arial" charset="0"/>
              <a:buNone/>
            </a:pPr>
            <a:endParaRPr lang="en-GB" dirty="0"/>
          </a:p>
          <a:p>
            <a:pPr algn="ctr">
              <a:buFont typeface="Arial" charset="0"/>
              <a:buNone/>
            </a:pPr>
            <a:r>
              <a:rPr lang="en-GB" dirty="0"/>
              <a:t>Ensuring Sustainability</a:t>
            </a:r>
          </a:p>
          <a:p>
            <a:pPr algn="ctr">
              <a:buFont typeface="Arial" charset="0"/>
              <a:buNone/>
            </a:pPr>
            <a:endParaRPr lang="en-GB" dirty="0"/>
          </a:p>
          <a:p>
            <a:pPr algn="ctr">
              <a:buFont typeface="Arial" charset="0"/>
              <a:buNone/>
            </a:pPr>
            <a:endParaRPr lang="en-GB" dirty="0"/>
          </a:p>
          <a:p>
            <a:pPr algn="ctr">
              <a:buFont typeface="Arial" charset="0"/>
              <a:buNone/>
            </a:pPr>
            <a:endParaRPr lang="en-GB" dirty="0"/>
          </a:p>
          <a:p>
            <a:pPr algn="ctr">
              <a:buFont typeface="Arial" charset="0"/>
              <a:buNone/>
            </a:pPr>
            <a:r>
              <a:rPr lang="en-GB"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ox(in)">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p:cNvSpPr>
          <p:nvPr/>
        </p:nvSpPr>
        <p:spPr bwMode="auto">
          <a:xfrm>
            <a:off x="304800" y="533400"/>
            <a:ext cx="5486400" cy="504825"/>
          </a:xfrm>
          <a:prstGeom prst="rect">
            <a:avLst/>
          </a:prstGeom>
          <a:noFill/>
          <a:ln w="28575">
            <a:solidFill>
              <a:schemeClr val="tx1"/>
            </a:solidFill>
            <a:miter lim="800000"/>
            <a:headEnd/>
            <a:tailEnd/>
          </a:ln>
        </p:spPr>
        <p:txBody>
          <a:bodyPr anchor="ctr"/>
          <a:lstStyle/>
          <a:p>
            <a:pPr>
              <a:spcBef>
                <a:spcPct val="0"/>
              </a:spcBef>
            </a:pPr>
            <a:r>
              <a:rPr lang="en-GB" sz="3200" b="1" dirty="0" smtClean="0">
                <a:solidFill>
                  <a:srgbClr val="05627E"/>
                </a:solidFill>
              </a:rPr>
              <a:t>Definition </a:t>
            </a:r>
            <a:r>
              <a:rPr lang="en-GB" sz="3200" b="1" dirty="0">
                <a:solidFill>
                  <a:srgbClr val="05627E"/>
                </a:solidFill>
              </a:rPr>
              <a:t>of Project </a:t>
            </a:r>
            <a:r>
              <a:rPr lang="en-GB" sz="3200" b="1" dirty="0" smtClean="0">
                <a:solidFill>
                  <a:srgbClr val="05627E"/>
                </a:solidFill>
              </a:rPr>
              <a:t>Proposal</a:t>
            </a:r>
            <a:endParaRPr lang="en-GB" sz="3200" b="1" dirty="0">
              <a:solidFill>
                <a:srgbClr val="05627E"/>
              </a:solidFill>
            </a:endParaRPr>
          </a:p>
        </p:txBody>
      </p:sp>
      <p:sp>
        <p:nvSpPr>
          <p:cNvPr id="5" name="Rectangle 3"/>
          <p:cNvSpPr txBox="1">
            <a:spLocks/>
          </p:cNvSpPr>
          <p:nvPr/>
        </p:nvSpPr>
        <p:spPr bwMode="auto">
          <a:xfrm>
            <a:off x="228600" y="1524000"/>
            <a:ext cx="8763000" cy="1143000"/>
          </a:xfrm>
          <a:prstGeom prst="rect">
            <a:avLst/>
          </a:prstGeom>
          <a:noFill/>
          <a:ln w="19050">
            <a:solidFill>
              <a:schemeClr val="tx1"/>
            </a:solidFill>
            <a:miter lim="800000"/>
            <a:headEnd/>
            <a:tailEnd/>
          </a:ln>
        </p:spPr>
        <p:txBody>
          <a:bodyPr/>
          <a:lstStyle/>
          <a:p>
            <a:pPr algn="just">
              <a:buFont typeface="Arial" charset="0"/>
              <a:buNone/>
            </a:pPr>
            <a:r>
              <a:rPr lang="en-US" sz="2800" dirty="0"/>
              <a:t>A project proposal is a </a:t>
            </a:r>
            <a:r>
              <a:rPr lang="en-US" sz="2800" b="1" dirty="0">
                <a:solidFill>
                  <a:srgbClr val="FF0000"/>
                </a:solidFill>
              </a:rPr>
              <a:t>detailed description of a series of activities </a:t>
            </a:r>
            <a:r>
              <a:rPr lang="en-US" sz="2800" dirty="0"/>
              <a:t>aimed at solving a certain problem. </a:t>
            </a:r>
          </a:p>
          <a:p>
            <a:pPr>
              <a:buFont typeface="Arial" charset="0"/>
              <a:buNone/>
            </a:pPr>
            <a:endParaRPr lang="en-US" sz="2800" dirty="0"/>
          </a:p>
        </p:txBody>
      </p:sp>
      <p:sp>
        <p:nvSpPr>
          <p:cNvPr id="6" name="Rectangle 3"/>
          <p:cNvSpPr txBox="1">
            <a:spLocks/>
          </p:cNvSpPr>
          <p:nvPr/>
        </p:nvSpPr>
        <p:spPr bwMode="auto">
          <a:xfrm>
            <a:off x="422275" y="2895600"/>
            <a:ext cx="8340725" cy="2543175"/>
          </a:xfrm>
          <a:prstGeom prst="rect">
            <a:avLst/>
          </a:prstGeom>
          <a:noFill/>
          <a:ln w="12700">
            <a:solidFill>
              <a:schemeClr val="tx1"/>
            </a:solidFill>
            <a:miter lim="800000"/>
            <a:headEnd/>
            <a:tailEnd/>
          </a:ln>
        </p:spPr>
        <p:txBody>
          <a:bodyPr/>
          <a:lstStyle/>
          <a:p>
            <a:pPr algn="just">
              <a:buFont typeface="Arial" charset="0"/>
              <a:buNone/>
            </a:pPr>
            <a:endParaRPr lang="en-US" dirty="0"/>
          </a:p>
          <a:p>
            <a:pPr algn="just">
              <a:buFont typeface="Arial" charset="0"/>
              <a:buNone/>
            </a:pPr>
            <a:r>
              <a:rPr lang="en-US" sz="2400" b="1" dirty="0"/>
              <a:t>The proposal should contain a detailed explanation of the:</a:t>
            </a:r>
          </a:p>
          <a:p>
            <a:pPr>
              <a:buFont typeface="Arial" charset="0"/>
              <a:buNone/>
            </a:pPr>
            <a:r>
              <a:rPr lang="en-US" sz="2400" dirty="0"/>
              <a:t>• justification of the project;</a:t>
            </a:r>
          </a:p>
          <a:p>
            <a:pPr>
              <a:buFont typeface="Arial" charset="0"/>
              <a:buNone/>
            </a:pPr>
            <a:r>
              <a:rPr lang="en-US" sz="2400" dirty="0"/>
              <a:t>• activities and implementation timeline;</a:t>
            </a:r>
          </a:p>
          <a:p>
            <a:pPr>
              <a:buFont typeface="Arial" charset="0"/>
              <a:buNone/>
            </a:pPr>
            <a:r>
              <a:rPr lang="en-US" sz="2400" dirty="0"/>
              <a:t>• methodology; and</a:t>
            </a:r>
          </a:p>
          <a:p>
            <a:pPr>
              <a:buFont typeface="Arial" charset="0"/>
              <a:buNone/>
            </a:pPr>
            <a:r>
              <a:rPr lang="en-US" sz="2400" dirty="0"/>
              <a:t>• human, material and financial resources required.</a:t>
            </a:r>
          </a:p>
          <a:p>
            <a:pPr>
              <a:buFont typeface="Arial" charset="0"/>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p:cNvSpPr>
          <p:nvPr/>
        </p:nvSpPr>
        <p:spPr bwMode="auto">
          <a:xfrm>
            <a:off x="228600" y="533400"/>
            <a:ext cx="5334000" cy="504825"/>
          </a:xfrm>
          <a:prstGeom prst="rect">
            <a:avLst/>
          </a:prstGeom>
          <a:noFill/>
          <a:ln w="28575">
            <a:solidFill>
              <a:schemeClr val="tx1"/>
            </a:solidFill>
            <a:miter lim="800000"/>
            <a:headEnd/>
            <a:tailEnd/>
          </a:ln>
        </p:spPr>
        <p:txBody>
          <a:bodyPr anchor="ctr"/>
          <a:lstStyle/>
          <a:p>
            <a:pPr>
              <a:spcBef>
                <a:spcPct val="0"/>
              </a:spcBef>
            </a:pPr>
            <a:r>
              <a:rPr lang="en-GB" sz="3200" b="1" dirty="0" smtClean="0">
                <a:solidFill>
                  <a:srgbClr val="05627E"/>
                </a:solidFill>
              </a:rPr>
              <a:t>Definition </a:t>
            </a:r>
            <a:r>
              <a:rPr lang="en-GB" sz="3200" b="1" dirty="0">
                <a:solidFill>
                  <a:srgbClr val="05627E"/>
                </a:solidFill>
              </a:rPr>
              <a:t>of Concept Note</a:t>
            </a:r>
          </a:p>
        </p:txBody>
      </p:sp>
      <p:sp>
        <p:nvSpPr>
          <p:cNvPr id="5" name="Rectangle 3"/>
          <p:cNvSpPr txBox="1">
            <a:spLocks/>
          </p:cNvSpPr>
          <p:nvPr/>
        </p:nvSpPr>
        <p:spPr bwMode="auto">
          <a:xfrm>
            <a:off x="214313" y="1504950"/>
            <a:ext cx="8721725" cy="1314450"/>
          </a:xfrm>
          <a:prstGeom prst="rect">
            <a:avLst/>
          </a:prstGeom>
          <a:noFill/>
          <a:ln w="19050">
            <a:solidFill>
              <a:schemeClr val="tx1"/>
            </a:solidFill>
            <a:miter lim="800000"/>
            <a:headEnd/>
            <a:tailEnd/>
          </a:ln>
        </p:spPr>
        <p:txBody>
          <a:bodyPr/>
          <a:lstStyle/>
          <a:p>
            <a:pPr algn="just">
              <a:buFont typeface="Arial" charset="0"/>
              <a:buNone/>
            </a:pPr>
            <a:r>
              <a:rPr lang="en-US" sz="2400" dirty="0"/>
              <a:t>A concept note is a </a:t>
            </a:r>
            <a:r>
              <a:rPr lang="en-US" sz="2400" b="1" dirty="0">
                <a:solidFill>
                  <a:srgbClr val="FF0000"/>
                </a:solidFill>
              </a:rPr>
              <a:t>summary</a:t>
            </a:r>
            <a:r>
              <a:rPr lang="en-US" sz="2400" dirty="0"/>
              <a:t> of a proposal containing a </a:t>
            </a:r>
            <a:r>
              <a:rPr lang="en-US" sz="2400" b="1" dirty="0">
                <a:solidFill>
                  <a:srgbClr val="FF0000"/>
                </a:solidFill>
              </a:rPr>
              <a:t>brief description </a:t>
            </a:r>
            <a:r>
              <a:rPr lang="en-US" sz="2400" dirty="0"/>
              <a:t>of the idea of the project and the objectives to be pursued. </a:t>
            </a:r>
          </a:p>
        </p:txBody>
      </p:sp>
      <p:sp>
        <p:nvSpPr>
          <p:cNvPr id="6" name="Rectangle 3"/>
          <p:cNvSpPr txBox="1">
            <a:spLocks/>
          </p:cNvSpPr>
          <p:nvPr/>
        </p:nvSpPr>
        <p:spPr bwMode="auto">
          <a:xfrm>
            <a:off x="685801" y="3124200"/>
            <a:ext cx="7391400" cy="3124200"/>
          </a:xfrm>
          <a:prstGeom prst="rect">
            <a:avLst/>
          </a:prstGeom>
          <a:noFill/>
          <a:ln w="19050">
            <a:solidFill>
              <a:schemeClr val="tx1"/>
            </a:solidFill>
            <a:miter lim="800000"/>
            <a:headEnd/>
            <a:tailEnd/>
          </a:ln>
        </p:spPr>
        <p:txBody>
          <a:bodyPr/>
          <a:lstStyle/>
          <a:p>
            <a:pPr algn="just">
              <a:buFont typeface="Arial" charset="0"/>
              <a:buNone/>
            </a:pPr>
            <a:endParaRPr lang="en-US" dirty="0"/>
          </a:p>
          <a:p>
            <a:pPr algn="just">
              <a:buFont typeface="Arial" charset="0"/>
              <a:buNone/>
            </a:pPr>
            <a:r>
              <a:rPr lang="en-US" sz="2800" b="1" dirty="0">
                <a:solidFill>
                  <a:srgbClr val="05627E"/>
                </a:solidFill>
              </a:rPr>
              <a:t>Concept notes are prepare for</a:t>
            </a:r>
            <a:r>
              <a:rPr lang="en-US" sz="2800" dirty="0"/>
              <a:t>:</a:t>
            </a:r>
          </a:p>
          <a:p>
            <a:pPr algn="just">
              <a:buFont typeface="Arial" charset="0"/>
              <a:buNone/>
            </a:pPr>
            <a:endParaRPr lang="en-US" sz="2400" dirty="0"/>
          </a:p>
          <a:p>
            <a:pPr algn="just">
              <a:buFont typeface="Wingdings" charset="2"/>
              <a:buChar char="ü"/>
            </a:pPr>
            <a:r>
              <a:rPr lang="en-US" sz="2400" dirty="0"/>
              <a:t>some financing programs, funding agencies require a concept note before the submission of a full proposal.</a:t>
            </a:r>
          </a:p>
          <a:p>
            <a:pPr algn="just">
              <a:buFont typeface="Wingdings" charset="2"/>
              <a:buChar char="ü"/>
            </a:pPr>
            <a:endParaRPr lang="en-US" sz="2400" dirty="0"/>
          </a:p>
          <a:p>
            <a:pPr algn="just">
              <a:buFont typeface="Wingdings" charset="2"/>
              <a:buChar char="ü"/>
            </a:pPr>
            <a:r>
              <a:rPr lang="en-US" sz="2400" dirty="0"/>
              <a:t>donors without a formal call for proposals.</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457200" y="498475"/>
            <a:ext cx="8001000" cy="523220"/>
          </a:xfrm>
          <a:prstGeom prst="rect">
            <a:avLst/>
          </a:prstGeom>
          <a:noFill/>
          <a:ln w="28575">
            <a:solidFill>
              <a:schemeClr val="tx1"/>
            </a:solidFill>
            <a:miter lim="800000"/>
            <a:headEnd/>
            <a:tailEnd/>
          </a:ln>
        </p:spPr>
        <p:txBody>
          <a:bodyPr wrap="square">
            <a:spAutoFit/>
          </a:bodyPr>
          <a:lstStyle/>
          <a:p>
            <a:r>
              <a:rPr lang="en-US" sz="2800" b="1" i="1" dirty="0" smtClean="0">
                <a:solidFill>
                  <a:srgbClr val="FF0000"/>
                </a:solidFill>
              </a:rPr>
              <a:t>Developing </a:t>
            </a:r>
            <a:r>
              <a:rPr lang="en-US" sz="2800" b="1" i="1" dirty="0">
                <a:solidFill>
                  <a:srgbClr val="FF0000"/>
                </a:solidFill>
              </a:rPr>
              <a:t>a Project Proposal and Concept Note</a:t>
            </a:r>
          </a:p>
        </p:txBody>
      </p:sp>
      <p:sp>
        <p:nvSpPr>
          <p:cNvPr id="5" name="Rectangle 2"/>
          <p:cNvSpPr>
            <a:spLocks/>
          </p:cNvSpPr>
          <p:nvPr/>
        </p:nvSpPr>
        <p:spPr bwMode="auto">
          <a:xfrm>
            <a:off x="381000" y="1066800"/>
            <a:ext cx="6019800" cy="504825"/>
          </a:xfrm>
          <a:prstGeom prst="rect">
            <a:avLst/>
          </a:prstGeom>
          <a:noFill/>
          <a:ln w="9525">
            <a:noFill/>
            <a:miter lim="800000"/>
            <a:headEnd/>
            <a:tailEnd/>
          </a:ln>
        </p:spPr>
        <p:txBody>
          <a:bodyPr anchor="ctr"/>
          <a:lstStyle/>
          <a:p>
            <a:pPr>
              <a:spcBef>
                <a:spcPct val="0"/>
              </a:spcBef>
            </a:pPr>
            <a:r>
              <a:rPr lang="en-GB" sz="2400" b="1" dirty="0" smtClean="0">
                <a:solidFill>
                  <a:srgbClr val="05627E"/>
                </a:solidFill>
              </a:rPr>
              <a:t>Getting </a:t>
            </a:r>
            <a:r>
              <a:rPr lang="en-GB" sz="2400" b="1" dirty="0">
                <a:solidFill>
                  <a:srgbClr val="05627E"/>
                </a:solidFill>
              </a:rPr>
              <a:t>Ready to Start a Project</a:t>
            </a:r>
          </a:p>
        </p:txBody>
      </p:sp>
      <p:sp>
        <p:nvSpPr>
          <p:cNvPr id="7" name="Rectangle 3"/>
          <p:cNvSpPr txBox="1">
            <a:spLocks/>
          </p:cNvSpPr>
          <p:nvPr/>
        </p:nvSpPr>
        <p:spPr bwMode="auto">
          <a:xfrm>
            <a:off x="381000" y="1600200"/>
            <a:ext cx="5257800" cy="566736"/>
          </a:xfrm>
          <a:prstGeom prst="rect">
            <a:avLst/>
          </a:prstGeom>
          <a:noFill/>
          <a:ln w="9525">
            <a:noFill/>
            <a:miter lim="800000"/>
            <a:headEnd/>
            <a:tailEnd/>
          </a:ln>
        </p:spPr>
        <p:txBody>
          <a:bodyPr/>
          <a:lstStyle/>
          <a:p>
            <a:pPr algn="just">
              <a:buFont typeface="Arial" charset="0"/>
              <a:buNone/>
            </a:pPr>
            <a:r>
              <a:rPr lang="en-GB" sz="2000" dirty="0" smtClean="0"/>
              <a:t>Tips </a:t>
            </a:r>
            <a:r>
              <a:rPr lang="en-GB" sz="2000" dirty="0"/>
              <a:t>to start successfully your project writing:</a:t>
            </a:r>
          </a:p>
        </p:txBody>
      </p:sp>
      <p:sp>
        <p:nvSpPr>
          <p:cNvPr id="8" name="Rectangle 3"/>
          <p:cNvSpPr txBox="1">
            <a:spLocks/>
          </p:cNvSpPr>
          <p:nvPr/>
        </p:nvSpPr>
        <p:spPr bwMode="auto">
          <a:xfrm>
            <a:off x="228600" y="2590800"/>
            <a:ext cx="8721725" cy="2220912"/>
          </a:xfrm>
          <a:prstGeom prst="rect">
            <a:avLst/>
          </a:prstGeom>
          <a:noFill/>
          <a:ln w="9525">
            <a:noFill/>
            <a:miter lim="800000"/>
            <a:headEnd/>
            <a:tailEnd/>
          </a:ln>
        </p:spPr>
        <p:txBody>
          <a:bodyPr/>
          <a:lstStyle/>
          <a:p>
            <a:pPr algn="just">
              <a:buFont typeface="Arial" charset="0"/>
              <a:buNone/>
            </a:pPr>
            <a:endParaRPr lang="en-GB" dirty="0"/>
          </a:p>
          <a:p>
            <a:pPr algn="just">
              <a:buFont typeface="Wingdings" charset="2"/>
              <a:buChar char="ü"/>
            </a:pPr>
            <a:r>
              <a:rPr lang="en-GB" sz="2400" b="1" dirty="0">
                <a:solidFill>
                  <a:srgbClr val="05627E"/>
                </a:solidFill>
              </a:rPr>
              <a:t>Build a team for proposal development</a:t>
            </a:r>
            <a:r>
              <a:rPr lang="en-GB" sz="2400" dirty="0"/>
              <a:t>:</a:t>
            </a:r>
          </a:p>
          <a:p>
            <a:r>
              <a:rPr lang="en-GB" dirty="0"/>
              <a:t>	</a:t>
            </a:r>
            <a:r>
              <a:rPr lang="en-GB" sz="2000" dirty="0"/>
              <a:t>-Leader: coordinate all inputs and write core sections.</a:t>
            </a:r>
          </a:p>
          <a:p>
            <a:r>
              <a:rPr lang="en-GB" sz="2000" dirty="0"/>
              <a:t>	-Technical experts: brainstorming, give input in technical issues.</a:t>
            </a:r>
          </a:p>
          <a:p>
            <a:r>
              <a:rPr lang="en-GB" sz="2000" dirty="0"/>
              <a:t>	-Administrative staff: give accurate information related to budget.</a:t>
            </a:r>
          </a:p>
        </p:txBody>
      </p:sp>
      <p:sp>
        <p:nvSpPr>
          <p:cNvPr id="9" name="Rectangle 3"/>
          <p:cNvSpPr txBox="1">
            <a:spLocks/>
          </p:cNvSpPr>
          <p:nvPr/>
        </p:nvSpPr>
        <p:spPr bwMode="auto">
          <a:xfrm>
            <a:off x="422275" y="2057400"/>
            <a:ext cx="5521325" cy="838200"/>
          </a:xfrm>
          <a:prstGeom prst="rect">
            <a:avLst/>
          </a:prstGeom>
          <a:noFill/>
          <a:ln w="9525">
            <a:noFill/>
            <a:miter lim="800000"/>
            <a:headEnd/>
            <a:tailEnd/>
          </a:ln>
        </p:spPr>
        <p:txBody>
          <a:bodyPr/>
          <a:lstStyle/>
          <a:p>
            <a:pPr algn="just">
              <a:buFont typeface="Wingdings" charset="2"/>
              <a:buChar char="ü"/>
            </a:pPr>
            <a:endParaRPr lang="en-GB" dirty="0"/>
          </a:p>
          <a:p>
            <a:pPr algn="just">
              <a:buFont typeface="Wingdings" charset="2"/>
              <a:buChar char="ü"/>
            </a:pPr>
            <a:r>
              <a:rPr lang="en-GB" sz="2400" dirty="0"/>
              <a:t>Identify potential </a:t>
            </a:r>
            <a:r>
              <a:rPr lang="en-GB" sz="2400" b="1" dirty="0">
                <a:solidFill>
                  <a:srgbClr val="05627E"/>
                </a:solidFill>
              </a:rPr>
              <a:t>funding options</a:t>
            </a:r>
          </a:p>
          <a:p>
            <a:pPr algn="just">
              <a:buFont typeface="Arial" charset="0"/>
              <a:buNone/>
            </a:pPr>
            <a:endParaRPr lang="en-GB" dirty="0"/>
          </a:p>
        </p:txBody>
      </p:sp>
      <p:sp>
        <p:nvSpPr>
          <p:cNvPr id="10" name="Rectangle 3"/>
          <p:cNvSpPr txBox="1">
            <a:spLocks/>
          </p:cNvSpPr>
          <p:nvPr/>
        </p:nvSpPr>
        <p:spPr bwMode="auto">
          <a:xfrm>
            <a:off x="0" y="4191000"/>
            <a:ext cx="9144000" cy="838200"/>
          </a:xfrm>
          <a:prstGeom prst="rect">
            <a:avLst/>
          </a:prstGeom>
          <a:noFill/>
          <a:ln w="9525">
            <a:noFill/>
            <a:miter lim="800000"/>
            <a:headEnd/>
            <a:tailEnd/>
          </a:ln>
        </p:spPr>
        <p:txBody>
          <a:bodyPr/>
          <a:lstStyle/>
          <a:p>
            <a:pPr algn="just">
              <a:buFont typeface="Wingdings" charset="2"/>
              <a:buChar char="ü"/>
            </a:pPr>
            <a:r>
              <a:rPr lang="en-GB" sz="2000" dirty="0"/>
              <a:t>Review carefully the </a:t>
            </a:r>
            <a:r>
              <a:rPr lang="en-GB" sz="2000" b="1" dirty="0">
                <a:solidFill>
                  <a:srgbClr val="05627E"/>
                </a:solidFill>
              </a:rPr>
              <a:t>Community Action Plan </a:t>
            </a:r>
            <a:r>
              <a:rPr lang="en-GB" sz="2000" dirty="0"/>
              <a:t>or the Vision Statement of the Community</a:t>
            </a:r>
            <a:r>
              <a:rPr lang="en-GB" dirty="0"/>
              <a:t>.</a:t>
            </a:r>
          </a:p>
        </p:txBody>
      </p:sp>
      <p:sp>
        <p:nvSpPr>
          <p:cNvPr id="11" name="Rectangle 3"/>
          <p:cNvSpPr txBox="1">
            <a:spLocks/>
          </p:cNvSpPr>
          <p:nvPr/>
        </p:nvSpPr>
        <p:spPr bwMode="auto">
          <a:xfrm>
            <a:off x="422275" y="5105400"/>
            <a:ext cx="8112125" cy="566738"/>
          </a:xfrm>
          <a:prstGeom prst="rect">
            <a:avLst/>
          </a:prstGeom>
          <a:noFill/>
          <a:ln w="9525">
            <a:noFill/>
            <a:miter lim="800000"/>
            <a:headEnd/>
            <a:tailEnd/>
          </a:ln>
        </p:spPr>
        <p:txBody>
          <a:bodyPr/>
          <a:lstStyle/>
          <a:p>
            <a:pPr algn="just">
              <a:buFont typeface="Wingdings" charset="2"/>
              <a:buChar char="ü"/>
            </a:pPr>
            <a:r>
              <a:rPr lang="en-GB" sz="2800" dirty="0"/>
              <a:t>Hold a </a:t>
            </a:r>
            <a:r>
              <a:rPr lang="en-GB" sz="2800" b="1" dirty="0">
                <a:solidFill>
                  <a:srgbClr val="05627E"/>
                </a:solidFill>
              </a:rPr>
              <a:t>kick-off meeting</a:t>
            </a:r>
            <a:r>
              <a:rPr lang="en-GB" sz="2800" dirty="0"/>
              <a:t> and share your ideas</a:t>
            </a:r>
          </a:p>
          <a:p>
            <a:pPr algn="just">
              <a:buFont typeface="Wingdings" charset="2"/>
              <a:buChar char="ü"/>
            </a:pPr>
            <a:endParaRPr lang="en-GB" dirty="0"/>
          </a:p>
          <a:p>
            <a:pPr algn="just">
              <a:buFont typeface="Arial" charset="0"/>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p:cNvSpPr>
          <p:nvPr>
            <p:ph type="title" idx="4294967295"/>
          </p:nvPr>
        </p:nvSpPr>
        <p:spPr>
          <a:xfrm>
            <a:off x="228600" y="457200"/>
            <a:ext cx="6781800" cy="504825"/>
          </a:xfrm>
          <a:ln w="28575">
            <a:solidFill>
              <a:schemeClr val="tx1"/>
            </a:solidFill>
          </a:ln>
        </p:spPr>
        <p:txBody>
          <a:bodyPr>
            <a:noAutofit/>
          </a:bodyPr>
          <a:lstStyle/>
          <a:p>
            <a:pPr eaLnBrk="1" hangingPunct="1"/>
            <a:r>
              <a:rPr lang="en-GB" sz="2800" dirty="0" smtClean="0"/>
              <a:t>Project </a:t>
            </a:r>
            <a:r>
              <a:rPr lang="en-GB" sz="2800" dirty="0" smtClean="0"/>
              <a:t>Planning: a part of the Project Design</a:t>
            </a:r>
          </a:p>
        </p:txBody>
      </p:sp>
      <p:sp>
        <p:nvSpPr>
          <p:cNvPr id="5" name="Rectangle 3"/>
          <p:cNvSpPr txBox="1">
            <a:spLocks/>
          </p:cNvSpPr>
          <p:nvPr/>
        </p:nvSpPr>
        <p:spPr bwMode="auto">
          <a:xfrm>
            <a:off x="228600" y="1143000"/>
            <a:ext cx="8716962" cy="3429000"/>
          </a:xfrm>
          <a:prstGeom prst="rect">
            <a:avLst/>
          </a:prstGeom>
          <a:noFill/>
          <a:ln w="28575">
            <a:solidFill>
              <a:schemeClr val="tx1"/>
            </a:solidFill>
            <a:miter lim="800000"/>
            <a:headEnd/>
            <a:tailEnd/>
          </a:ln>
        </p:spPr>
        <p:txBody>
          <a:bodyPr/>
          <a:lstStyle/>
          <a:p>
            <a:pPr>
              <a:buFont typeface="Arial" charset="0"/>
              <a:buNone/>
            </a:pPr>
            <a:r>
              <a:rPr lang="en-US" sz="2400" b="1" i="1" dirty="0"/>
              <a:t>The project design is one phase of the project cycle. It consists of two elements:</a:t>
            </a:r>
          </a:p>
          <a:p>
            <a:pPr>
              <a:buFont typeface="Arial" charset="0"/>
              <a:buNone/>
            </a:pPr>
            <a:endParaRPr lang="en-US" dirty="0"/>
          </a:p>
          <a:p>
            <a:pPr>
              <a:buFont typeface="Arial" charset="0"/>
              <a:buNone/>
            </a:pPr>
            <a:r>
              <a:rPr lang="en-US" sz="2400" dirty="0"/>
              <a:t>• </a:t>
            </a:r>
            <a:r>
              <a:rPr lang="en-US" sz="2400" b="1" dirty="0">
                <a:solidFill>
                  <a:srgbClr val="FF0000"/>
                </a:solidFill>
              </a:rPr>
              <a:t>project planning </a:t>
            </a:r>
            <a:r>
              <a:rPr lang="en-US" sz="2400" dirty="0"/>
              <a:t>(</a:t>
            </a:r>
            <a:r>
              <a:rPr lang="en-US" sz="2400" b="1" dirty="0">
                <a:solidFill>
                  <a:srgbClr val="05627E"/>
                </a:solidFill>
              </a:rPr>
              <a:t>formulation of project elements</a:t>
            </a:r>
            <a:r>
              <a:rPr lang="en-US" sz="2400" dirty="0"/>
              <a:t>); and</a:t>
            </a:r>
          </a:p>
          <a:p>
            <a:pPr>
              <a:buFont typeface="Arial" charset="0"/>
              <a:buNone/>
            </a:pPr>
            <a:r>
              <a:rPr lang="en-US" sz="2400" dirty="0"/>
              <a:t>• project proposal writing (converting the plan into a project document</a:t>
            </a:r>
            <a:r>
              <a:rPr lang="en-US" sz="2400" dirty="0" smtClean="0"/>
              <a:t>).</a:t>
            </a:r>
          </a:p>
          <a:p>
            <a:pPr>
              <a:buFont typeface="Arial" charset="0"/>
              <a:buNone/>
            </a:pPr>
            <a:endParaRPr lang="en-US" sz="2000" dirty="0"/>
          </a:p>
          <a:p>
            <a:pPr>
              <a:buFont typeface="Arial" charset="0"/>
              <a:buNone/>
            </a:pPr>
            <a:r>
              <a:rPr lang="en-US" sz="2400" b="1" i="1" dirty="0"/>
              <a:t>Project design is a result of both project planning and the project proposal. Both steps are essential to forming a solid project design.</a:t>
            </a:r>
          </a:p>
          <a:p>
            <a:r>
              <a:rPr lang="en-US" b="1" i="1" dirty="0"/>
              <a:t> </a:t>
            </a:r>
            <a:endParaRPr lang="en-GB"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p:cNvSpPr>
          <p:nvPr>
            <p:ph type="title" idx="4294967295"/>
          </p:nvPr>
        </p:nvSpPr>
        <p:spPr>
          <a:xfrm>
            <a:off x="304800" y="228600"/>
            <a:ext cx="7848600" cy="457200"/>
          </a:xfrm>
          <a:ln w="28575">
            <a:solidFill>
              <a:schemeClr val="tx1"/>
            </a:solidFill>
          </a:ln>
        </p:spPr>
        <p:txBody>
          <a:bodyPr>
            <a:noAutofit/>
          </a:bodyPr>
          <a:lstStyle/>
          <a:p>
            <a:pPr eaLnBrk="1" hangingPunct="1"/>
            <a:r>
              <a:rPr lang="en-GB" sz="3200" dirty="0" smtClean="0"/>
              <a:t>Project </a:t>
            </a:r>
            <a:r>
              <a:rPr lang="en-GB" sz="3200" dirty="0" smtClean="0"/>
              <a:t>Planning: Developing a Project Idea</a:t>
            </a:r>
          </a:p>
        </p:txBody>
      </p:sp>
      <p:sp>
        <p:nvSpPr>
          <p:cNvPr id="5" name="Rectangle 3"/>
          <p:cNvSpPr txBox="1">
            <a:spLocks/>
          </p:cNvSpPr>
          <p:nvPr/>
        </p:nvSpPr>
        <p:spPr bwMode="auto">
          <a:xfrm>
            <a:off x="304800" y="838200"/>
            <a:ext cx="8305800" cy="1447800"/>
          </a:xfrm>
          <a:prstGeom prst="rect">
            <a:avLst/>
          </a:prstGeom>
          <a:noFill/>
          <a:ln w="19050">
            <a:solidFill>
              <a:schemeClr val="tx1"/>
            </a:solidFill>
            <a:miter lim="800000"/>
            <a:headEnd/>
            <a:tailEnd/>
          </a:ln>
        </p:spPr>
        <p:txBody>
          <a:bodyPr/>
          <a:lstStyle/>
          <a:p>
            <a:pPr>
              <a:buFont typeface="Arial" charset="0"/>
              <a:buNone/>
            </a:pPr>
            <a:r>
              <a:rPr lang="en-US" sz="2400" b="1" i="1" dirty="0"/>
              <a:t>In order to identify the project idea, different aspects have to be considered:</a:t>
            </a:r>
          </a:p>
          <a:p>
            <a:pPr>
              <a:buFont typeface="Wingdings" charset="2"/>
              <a:buChar char="ü"/>
            </a:pPr>
            <a:r>
              <a:rPr lang="en-US" sz="2400" dirty="0"/>
              <a:t> </a:t>
            </a:r>
            <a:r>
              <a:rPr lang="en-US" sz="2400" b="1" dirty="0">
                <a:solidFill>
                  <a:srgbClr val="380F75"/>
                </a:solidFill>
              </a:rPr>
              <a:t>Community vision of how the situation should be in a long term:</a:t>
            </a:r>
          </a:p>
          <a:p>
            <a:endParaRPr lang="en-US" dirty="0"/>
          </a:p>
          <a:p>
            <a:r>
              <a:rPr lang="en-US" dirty="0"/>
              <a:t> </a:t>
            </a:r>
            <a:endParaRPr lang="en-GB" dirty="0"/>
          </a:p>
        </p:txBody>
      </p:sp>
      <p:sp>
        <p:nvSpPr>
          <p:cNvPr id="6" name="17 Rectángulo"/>
          <p:cNvSpPr>
            <a:spLocks noChangeArrowheads="1"/>
          </p:cNvSpPr>
          <p:nvPr/>
        </p:nvSpPr>
        <p:spPr bwMode="auto">
          <a:xfrm>
            <a:off x="1371600" y="2514600"/>
            <a:ext cx="1357313" cy="928687"/>
          </a:xfrm>
          <a:prstGeom prst="rect">
            <a:avLst/>
          </a:prstGeom>
          <a:gradFill rotWithShape="1">
            <a:gsLst>
              <a:gs pos="0">
                <a:srgbClr val="3F80CD"/>
              </a:gs>
              <a:gs pos="100000">
                <a:srgbClr val="9BC1FF"/>
              </a:gs>
            </a:gsLst>
            <a:lin ang="16200000"/>
          </a:gradFill>
          <a:ln w="9525">
            <a:solidFill>
              <a:srgbClr val="4A7EBB"/>
            </a:solidFill>
            <a:miter lim="800000"/>
            <a:headEnd/>
            <a:tailEnd/>
          </a:ln>
          <a:effectLst>
            <a:outerShdw blurRad="63500" dist="23000" dir="5400000" rotWithShape="0">
              <a:srgbClr val="000000">
                <a:alpha val="34998"/>
              </a:srgbClr>
            </a:outerShdw>
          </a:effectLst>
        </p:spPr>
        <p:txBody>
          <a:bodyPr anchor="ctr"/>
          <a:lstStyle/>
          <a:p>
            <a:pPr algn="ctr">
              <a:defRPr/>
            </a:pPr>
            <a:r>
              <a:rPr lang="en-GB" sz="2000" dirty="0">
                <a:solidFill>
                  <a:schemeClr val="lt1"/>
                </a:solidFill>
                <a:latin typeface="Trebuchet MS" pitchFamily="34" charset="0"/>
                <a:ea typeface="+mn-ea"/>
              </a:rPr>
              <a:t>Desired situation</a:t>
            </a:r>
          </a:p>
        </p:txBody>
      </p:sp>
      <p:sp>
        <p:nvSpPr>
          <p:cNvPr id="7" name="18 Rectángulo"/>
          <p:cNvSpPr>
            <a:spLocks noChangeArrowheads="1"/>
          </p:cNvSpPr>
          <p:nvPr/>
        </p:nvSpPr>
        <p:spPr bwMode="auto">
          <a:xfrm>
            <a:off x="5638800" y="2590800"/>
            <a:ext cx="1357312" cy="928687"/>
          </a:xfrm>
          <a:prstGeom prst="rect">
            <a:avLst/>
          </a:prstGeom>
          <a:gradFill rotWithShape="1">
            <a:gsLst>
              <a:gs pos="0">
                <a:srgbClr val="3F80CD"/>
              </a:gs>
              <a:gs pos="100000">
                <a:srgbClr val="9BC1FF"/>
              </a:gs>
            </a:gsLst>
            <a:lin ang="16200000"/>
          </a:gradFill>
          <a:ln w="9525">
            <a:solidFill>
              <a:srgbClr val="4A7EBB"/>
            </a:solidFill>
            <a:miter lim="800000"/>
            <a:headEnd/>
            <a:tailEnd/>
          </a:ln>
          <a:effectLst>
            <a:outerShdw blurRad="63500" dist="23000" dir="5400000" rotWithShape="0">
              <a:srgbClr val="000000">
                <a:alpha val="34998"/>
              </a:srgbClr>
            </a:outerShdw>
          </a:effectLst>
        </p:spPr>
        <p:txBody>
          <a:bodyPr anchor="ctr"/>
          <a:lstStyle/>
          <a:p>
            <a:pPr algn="ctr">
              <a:defRPr/>
            </a:pPr>
            <a:r>
              <a:rPr lang="en-GB" sz="2000" dirty="0">
                <a:solidFill>
                  <a:schemeClr val="lt1"/>
                </a:solidFill>
                <a:latin typeface="Trebuchet MS" pitchFamily="34" charset="0"/>
                <a:ea typeface="+mn-ea"/>
              </a:rPr>
              <a:t>Current situation</a:t>
            </a:r>
          </a:p>
        </p:txBody>
      </p:sp>
      <p:cxnSp>
        <p:nvCxnSpPr>
          <p:cNvPr id="8" name="20 Conector recto de flecha"/>
          <p:cNvCxnSpPr>
            <a:cxnSpLocks noChangeShapeType="1"/>
          </p:cNvCxnSpPr>
          <p:nvPr/>
        </p:nvCxnSpPr>
        <p:spPr bwMode="auto">
          <a:xfrm rot="10800000">
            <a:off x="2743200" y="2971800"/>
            <a:ext cx="2876550" cy="1587"/>
          </a:xfrm>
          <a:prstGeom prst="straightConnector1">
            <a:avLst/>
          </a:prstGeom>
          <a:noFill/>
          <a:ln w="25400">
            <a:solidFill>
              <a:schemeClr val="accent1"/>
            </a:solidFill>
            <a:round/>
            <a:headEnd/>
            <a:tailEnd type="arrow" w="med" len="med"/>
          </a:ln>
          <a:effectLst>
            <a:outerShdw blurRad="63500" dist="20000" dir="5400000" rotWithShape="0">
              <a:srgbClr val="000000">
                <a:alpha val="37999"/>
              </a:srgbClr>
            </a:outerShdw>
          </a:effectLst>
        </p:spPr>
      </p:cxnSp>
      <p:sp>
        <p:nvSpPr>
          <p:cNvPr id="9" name="21 CuadroTexto"/>
          <p:cNvSpPr txBox="1">
            <a:spLocks noChangeArrowheads="1"/>
          </p:cNvSpPr>
          <p:nvPr/>
        </p:nvSpPr>
        <p:spPr bwMode="auto">
          <a:xfrm>
            <a:off x="3733800" y="2971800"/>
            <a:ext cx="784574" cy="584775"/>
          </a:xfrm>
          <a:prstGeom prst="rect">
            <a:avLst/>
          </a:prstGeom>
          <a:noFill/>
          <a:ln w="9525">
            <a:noFill/>
            <a:miter lim="800000"/>
            <a:headEnd/>
            <a:tailEnd/>
          </a:ln>
        </p:spPr>
        <p:txBody>
          <a:bodyPr wrap="none">
            <a:spAutoFit/>
          </a:bodyPr>
          <a:lstStyle/>
          <a:p>
            <a:r>
              <a:rPr lang="en-GB" sz="3200" dirty="0"/>
              <a:t>gap</a:t>
            </a:r>
          </a:p>
        </p:txBody>
      </p:sp>
      <p:cxnSp>
        <p:nvCxnSpPr>
          <p:cNvPr id="10" name="26 Conector recto de flecha"/>
          <p:cNvCxnSpPr>
            <a:cxnSpLocks noChangeShapeType="1"/>
          </p:cNvCxnSpPr>
          <p:nvPr/>
        </p:nvCxnSpPr>
        <p:spPr bwMode="auto">
          <a:xfrm rot="16200000" flipH="1">
            <a:off x="3924300" y="3771901"/>
            <a:ext cx="381002" cy="1"/>
          </a:xfrm>
          <a:prstGeom prst="straightConnector1">
            <a:avLst/>
          </a:prstGeom>
          <a:noFill/>
          <a:ln w="25400">
            <a:solidFill>
              <a:schemeClr val="accent1"/>
            </a:solidFill>
            <a:round/>
            <a:headEnd/>
            <a:tailEnd type="arrow" w="med" len="med"/>
          </a:ln>
          <a:effectLst>
            <a:outerShdw blurRad="63500" dist="20000" dir="5400000" rotWithShape="0">
              <a:srgbClr val="000000">
                <a:alpha val="37999"/>
              </a:srgbClr>
            </a:outerShdw>
          </a:effectLst>
        </p:spPr>
      </p:cxnSp>
      <p:sp>
        <p:nvSpPr>
          <p:cNvPr id="12" name="22 CuadroTexto"/>
          <p:cNvSpPr txBox="1">
            <a:spLocks noChangeArrowheads="1"/>
          </p:cNvSpPr>
          <p:nvPr/>
        </p:nvSpPr>
        <p:spPr bwMode="auto">
          <a:xfrm>
            <a:off x="3657600" y="3886200"/>
            <a:ext cx="918841" cy="523220"/>
          </a:xfrm>
          <a:prstGeom prst="rect">
            <a:avLst/>
          </a:prstGeom>
          <a:noFill/>
          <a:ln w="9525">
            <a:noFill/>
            <a:miter lim="800000"/>
            <a:headEnd/>
            <a:tailEnd/>
          </a:ln>
        </p:spPr>
        <p:txBody>
          <a:bodyPr wrap="none">
            <a:spAutoFit/>
          </a:bodyPr>
          <a:lstStyle/>
          <a:p>
            <a:r>
              <a:rPr lang="en-GB" sz="2800" dirty="0"/>
              <a:t>need</a:t>
            </a:r>
          </a:p>
        </p:txBody>
      </p:sp>
      <p:cxnSp>
        <p:nvCxnSpPr>
          <p:cNvPr id="13" name="26 Conector recto de flecha"/>
          <p:cNvCxnSpPr>
            <a:cxnSpLocks noChangeShapeType="1"/>
            <a:stCxn id="12" idx="2"/>
          </p:cNvCxnSpPr>
          <p:nvPr/>
        </p:nvCxnSpPr>
        <p:spPr bwMode="auto">
          <a:xfrm rot="5400000">
            <a:off x="3920322" y="4603901"/>
            <a:ext cx="391181" cy="2218"/>
          </a:xfrm>
          <a:prstGeom prst="straightConnector1">
            <a:avLst/>
          </a:prstGeom>
          <a:noFill/>
          <a:ln w="25400">
            <a:solidFill>
              <a:schemeClr val="accent1"/>
            </a:solidFill>
            <a:round/>
            <a:headEnd/>
            <a:tailEnd type="arrow" w="med" len="med"/>
          </a:ln>
          <a:effectLst>
            <a:outerShdw blurRad="63500" dist="20000" dir="5400000" rotWithShape="0">
              <a:srgbClr val="000000">
                <a:alpha val="37999"/>
              </a:srgbClr>
            </a:outerShdw>
          </a:effectLst>
        </p:spPr>
      </p:cxnSp>
      <p:sp>
        <p:nvSpPr>
          <p:cNvPr id="14" name="24 Rectángulo"/>
          <p:cNvSpPr>
            <a:spLocks noChangeArrowheads="1"/>
          </p:cNvSpPr>
          <p:nvPr/>
        </p:nvSpPr>
        <p:spPr bwMode="auto">
          <a:xfrm>
            <a:off x="3505200" y="4876800"/>
            <a:ext cx="1357312" cy="928688"/>
          </a:xfrm>
          <a:prstGeom prst="rect">
            <a:avLst/>
          </a:prstGeom>
          <a:gradFill rotWithShape="1">
            <a:gsLst>
              <a:gs pos="0">
                <a:srgbClr val="3F80CD"/>
              </a:gs>
              <a:gs pos="100000">
                <a:srgbClr val="9BC1FF"/>
              </a:gs>
            </a:gsLst>
            <a:lin ang="16200000"/>
          </a:gradFill>
          <a:ln w="9525">
            <a:solidFill>
              <a:srgbClr val="4A7EBB"/>
            </a:solidFill>
            <a:miter lim="800000"/>
            <a:headEnd/>
            <a:tailEnd/>
          </a:ln>
          <a:effectLst>
            <a:outerShdw blurRad="63500" dist="23000" dir="5400000" rotWithShape="0">
              <a:srgbClr val="000000">
                <a:alpha val="34998"/>
              </a:srgbClr>
            </a:outerShdw>
          </a:effectLst>
        </p:spPr>
        <p:txBody>
          <a:bodyPr anchor="ctr"/>
          <a:lstStyle/>
          <a:p>
            <a:pPr algn="ctr">
              <a:defRPr/>
            </a:pPr>
            <a:r>
              <a:rPr lang="en-GB" sz="2400" dirty="0">
                <a:solidFill>
                  <a:schemeClr val="lt1"/>
                </a:solidFill>
                <a:latin typeface="Trebuchet MS" pitchFamily="34" charset="0"/>
                <a:ea typeface="+mn-ea"/>
              </a:rPr>
              <a:t>Project</a:t>
            </a:r>
          </a:p>
        </p:txBody>
      </p:sp>
      <p:sp>
        <p:nvSpPr>
          <p:cNvPr id="15" name="29 Rectángulo"/>
          <p:cNvSpPr>
            <a:spLocks noChangeArrowheads="1"/>
          </p:cNvSpPr>
          <p:nvPr/>
        </p:nvSpPr>
        <p:spPr bwMode="auto">
          <a:xfrm>
            <a:off x="381000" y="5943600"/>
            <a:ext cx="8382000" cy="707886"/>
          </a:xfrm>
          <a:prstGeom prst="rect">
            <a:avLst/>
          </a:prstGeom>
          <a:noFill/>
          <a:ln w="9525">
            <a:noFill/>
            <a:miter lim="800000"/>
            <a:headEnd/>
            <a:tailEnd/>
          </a:ln>
        </p:spPr>
        <p:txBody>
          <a:bodyPr wrap="square">
            <a:spAutoFit/>
          </a:bodyPr>
          <a:lstStyle/>
          <a:p>
            <a:r>
              <a:rPr lang="en-US" sz="2000" b="1" dirty="0"/>
              <a:t>Community needs assessment is a key step to project design, as it helps addressing the problems of the targeted local community.</a:t>
            </a:r>
            <a:endParaRPr lang="en-GB"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p:cNvSpPr>
          <p:nvPr/>
        </p:nvSpPr>
        <p:spPr bwMode="auto">
          <a:xfrm>
            <a:off x="228600" y="228600"/>
            <a:ext cx="8721725" cy="2057400"/>
          </a:xfrm>
          <a:prstGeom prst="rect">
            <a:avLst/>
          </a:prstGeom>
          <a:noFill/>
          <a:ln w="28575">
            <a:solidFill>
              <a:schemeClr val="tx1"/>
            </a:solidFill>
            <a:miter lim="800000"/>
            <a:headEnd/>
            <a:tailEnd/>
          </a:ln>
        </p:spPr>
        <p:txBody>
          <a:bodyPr/>
          <a:lstStyle/>
          <a:p>
            <a:pPr>
              <a:buFont typeface="Wingdings" charset="2"/>
              <a:buChar char="ü"/>
            </a:pPr>
            <a:r>
              <a:rPr lang="en-GB" sz="3200" b="1" dirty="0">
                <a:solidFill>
                  <a:srgbClr val="05627E"/>
                </a:solidFill>
              </a:rPr>
              <a:t>Setting priorities: </a:t>
            </a:r>
          </a:p>
          <a:p>
            <a:r>
              <a:rPr lang="en-GB" sz="2400" dirty="0"/>
              <a:t>out of all the goals to be achieved, priorities have to be set to decide which project to carry out first. Priority problems falling into the scope of the stakeholders, your organisation, the State policy and the donor shall be selected.</a:t>
            </a:r>
          </a:p>
          <a:p>
            <a:endParaRPr lang="en-GB" dirty="0"/>
          </a:p>
          <a:p>
            <a:endParaRPr lang="en-GB" dirty="0"/>
          </a:p>
          <a:p>
            <a:endParaRPr lang="en-GB" dirty="0"/>
          </a:p>
          <a:p>
            <a:endParaRPr lang="en-GB" dirty="0"/>
          </a:p>
          <a:p>
            <a:endParaRPr lang="en-GB" dirty="0"/>
          </a:p>
          <a:p>
            <a:endParaRPr lang="en-GB" dirty="0"/>
          </a:p>
          <a:p>
            <a:r>
              <a:rPr lang="en-GB" dirty="0"/>
              <a:t> </a:t>
            </a:r>
          </a:p>
        </p:txBody>
      </p:sp>
      <p:graphicFrame>
        <p:nvGraphicFramePr>
          <p:cNvPr id="5" name="Group 40"/>
          <p:cNvGraphicFramePr>
            <a:graphicFrameLocks noGrp="1"/>
          </p:cNvGraphicFramePr>
          <p:nvPr/>
        </p:nvGraphicFramePr>
        <p:xfrm>
          <a:off x="533400" y="2667000"/>
          <a:ext cx="8229600" cy="2590800"/>
        </p:xfrm>
        <a:graphic>
          <a:graphicData uri="http://schemas.openxmlformats.org/drawingml/2006/table">
            <a:tbl>
              <a:tblPr/>
              <a:tblGrid>
                <a:gridCol w="2438400"/>
                <a:gridCol w="1828800"/>
                <a:gridCol w="2057400"/>
                <a:gridCol w="19050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a:ln>
                            <a:noFill/>
                          </a:ln>
                          <a:solidFill>
                            <a:srgbClr val="FFFFFF"/>
                          </a:solidFill>
                          <a:effectLst/>
                          <a:latin typeface="Calibri" charset="0"/>
                          <a:ea typeface="ＭＳ Ｐゴシック" charset="-128"/>
                          <a:cs typeface="ＭＳ Ｐゴシック" charset="-128"/>
                        </a:rPr>
                        <a:t>Actor/Problem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a:ln>
                            <a:noFill/>
                          </a:ln>
                          <a:solidFill>
                            <a:srgbClr val="FFFFFF"/>
                          </a:solidFill>
                          <a:effectLst/>
                          <a:latin typeface="Calibri" charset="0"/>
                          <a:ea typeface="ＭＳ Ｐゴシック" charset="-128"/>
                          <a:cs typeface="ＭＳ Ｐゴシック" charset="-128"/>
                        </a:rPr>
                        <a:t>Problem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a:ln>
                            <a:noFill/>
                          </a:ln>
                          <a:solidFill>
                            <a:srgbClr val="FFFFFF"/>
                          </a:solidFill>
                          <a:effectLst/>
                          <a:latin typeface="Calibri" charset="0"/>
                          <a:ea typeface="ＭＳ Ｐゴシック" charset="-128"/>
                          <a:cs typeface="ＭＳ Ｐゴシック" charset="-128"/>
                        </a:rPr>
                        <a:t>Problem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a:ln>
                            <a:noFill/>
                          </a:ln>
                          <a:solidFill>
                            <a:srgbClr val="FFFFFF"/>
                          </a:solidFill>
                          <a:effectLst/>
                          <a:latin typeface="Calibri" charset="0"/>
                          <a:ea typeface="ＭＳ Ｐゴシック" charset="-128"/>
                          <a:cs typeface="ＭＳ Ｐゴシック" charset="-128"/>
                        </a:rPr>
                        <a:t>Problem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a:ln>
                            <a:noFill/>
                          </a:ln>
                          <a:solidFill>
                            <a:srgbClr val="000000"/>
                          </a:solidFill>
                          <a:effectLst/>
                          <a:latin typeface="Calibri" charset="0"/>
                          <a:ea typeface="ＭＳ Ｐゴシック" charset="-128"/>
                          <a:cs typeface="ＭＳ Ｐゴシック" charset="-128"/>
                        </a:rPr>
                        <a:t>Stakeholders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a:ln>
                            <a:noFill/>
                          </a:ln>
                          <a:solidFill>
                            <a:srgbClr val="000000"/>
                          </a:solidFill>
                          <a:effectLst/>
                          <a:latin typeface="Calibri" charset="0"/>
                          <a:ea typeface="ＭＳ Ｐゴシック" charset="-128"/>
                          <a:cs typeface="ＭＳ Ｐゴシック" charset="-128"/>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rgbClr val="000000"/>
                          </a:solidFill>
                          <a:effectLst/>
                          <a:latin typeface="Calibri" charset="0"/>
                          <a:ea typeface="ＭＳ Ｐゴシック" charset="-128"/>
                          <a:cs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rgbClr val="000000"/>
                          </a:solidFill>
                          <a:effectLst/>
                          <a:latin typeface="Calibri" charset="0"/>
                          <a:ea typeface="ＭＳ Ｐゴシック" charset="-128"/>
                          <a:cs typeface="ＭＳ Ｐゴシック" charset="-128"/>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rgbClr val="000000"/>
                          </a:solidFill>
                          <a:effectLst/>
                          <a:latin typeface="Calibri" charset="0"/>
                          <a:ea typeface="ＭＳ Ｐゴシック" charset="-128"/>
                          <a:cs typeface="ＭＳ Ｐゴシック" charset="-128"/>
                        </a:rPr>
                        <a:t>State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a:ln>
                            <a:noFill/>
                          </a:ln>
                          <a:solidFill>
                            <a:srgbClr val="000000"/>
                          </a:solidFill>
                          <a:effectLst/>
                          <a:latin typeface="Calibri" charset="0"/>
                          <a:ea typeface="ＭＳ Ｐゴシック" charset="-128"/>
                          <a:cs typeface="ＭＳ Ｐゴシック" charset="-128"/>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a:ln>
                            <a:noFill/>
                          </a:ln>
                          <a:solidFill>
                            <a:srgbClr val="000000"/>
                          </a:solidFill>
                          <a:effectLst/>
                          <a:latin typeface="Calibri" charset="0"/>
                          <a:ea typeface="ＭＳ Ｐゴシック" charset="-128"/>
                          <a:cs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a:ln>
                            <a:noFill/>
                          </a:ln>
                          <a:solidFill>
                            <a:srgbClr val="000000"/>
                          </a:solidFill>
                          <a:effectLst/>
                          <a:latin typeface="Calibri" charset="0"/>
                          <a:ea typeface="ＭＳ Ｐゴシック" charset="-128"/>
                          <a:cs typeface="ＭＳ Ｐゴシック" charset="-128"/>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rgbClr val="000000"/>
                          </a:solidFill>
                          <a:effectLst/>
                          <a:latin typeface="Calibri" charset="0"/>
                          <a:ea typeface="ＭＳ Ｐゴシック" charset="-128"/>
                          <a:cs typeface="ＭＳ Ｐゴシック" charset="-128"/>
                        </a:rPr>
                        <a:t>Donor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a:ln>
                            <a:noFill/>
                          </a:ln>
                          <a:solidFill>
                            <a:srgbClr val="000000"/>
                          </a:solidFill>
                          <a:effectLst/>
                          <a:latin typeface="Calibri" charset="0"/>
                          <a:ea typeface="ＭＳ Ｐゴシック" charset="-128"/>
                          <a:cs typeface="ＭＳ Ｐゴシック" charset="-128"/>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a:ln>
                            <a:noFill/>
                          </a:ln>
                          <a:solidFill>
                            <a:srgbClr val="000000"/>
                          </a:solidFill>
                          <a:effectLst/>
                          <a:latin typeface="Calibri" charset="0"/>
                          <a:ea typeface="ＭＳ Ｐゴシック" charset="-128"/>
                          <a:cs typeface="ＭＳ Ｐゴシック" charset="-128"/>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rgbClr val="000000"/>
                          </a:solidFill>
                          <a:effectLst/>
                          <a:latin typeface="Calibri" charset="0"/>
                          <a:ea typeface="ＭＳ Ｐゴシック" charset="-128"/>
                          <a:cs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rgbClr val="000000"/>
                          </a:solidFill>
                          <a:effectLst/>
                          <a:latin typeface="Calibri" charset="0"/>
                          <a:ea typeface="ＭＳ Ｐゴシック" charset="-128"/>
                          <a:cs typeface="ＭＳ Ｐゴシック" charset="-128"/>
                        </a:rPr>
                        <a:t>Organisation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a:ln>
                            <a:noFill/>
                          </a:ln>
                          <a:solidFill>
                            <a:srgbClr val="000000"/>
                          </a:solidFill>
                          <a:effectLst/>
                          <a:latin typeface="Calibri" charset="0"/>
                          <a:ea typeface="ＭＳ Ｐゴシック" charset="-128"/>
                          <a:cs typeface="ＭＳ Ｐゴシック" charset="-128"/>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a:ln>
                            <a:noFill/>
                          </a:ln>
                          <a:solidFill>
                            <a:srgbClr val="000000"/>
                          </a:solidFill>
                          <a:effectLst/>
                          <a:latin typeface="Calibri" charset="0"/>
                          <a:ea typeface="ＭＳ Ｐゴシック" charset="-128"/>
                          <a:cs typeface="ＭＳ Ｐゴシック" charset="-128"/>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a:ln>
                            <a:noFill/>
                          </a:ln>
                          <a:solidFill>
                            <a:srgbClr val="000000"/>
                          </a:solidFill>
                          <a:effectLst/>
                          <a:latin typeface="Calibri" charset="0"/>
                          <a:ea typeface="ＭＳ Ｐゴシック" charset="-128"/>
                          <a:cs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6" name="16 Rectángulo"/>
          <p:cNvSpPr>
            <a:spLocks noChangeArrowheads="1"/>
          </p:cNvSpPr>
          <p:nvPr/>
        </p:nvSpPr>
        <p:spPr bwMode="auto">
          <a:xfrm>
            <a:off x="2971800" y="2743200"/>
            <a:ext cx="1828800" cy="2438400"/>
          </a:xfrm>
          <a:prstGeom prst="rect">
            <a:avLst/>
          </a:prstGeom>
          <a:noFill/>
          <a:ln w="57150">
            <a:solidFill>
              <a:srgbClr val="CC0000"/>
            </a:solidFill>
            <a:miter lim="800000"/>
            <a:headEnd/>
            <a:tailEnd/>
          </a:ln>
          <a:effectLst>
            <a:outerShdw blurRad="63500" dist="23000" dir="5400000" rotWithShape="0">
              <a:srgbClr val="000000">
                <a:alpha val="34998"/>
              </a:srgbClr>
            </a:outerShdw>
          </a:effectLst>
        </p:spPr>
        <p:txBody>
          <a:bodyPr anchor="ctr"/>
          <a:lstStyle/>
          <a:p>
            <a:pPr algn="ctr">
              <a:defRPr/>
            </a:pPr>
            <a:endParaRPr lang="en-GB">
              <a:solidFill>
                <a:schemeClr val="lt1"/>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781800" cy="609600"/>
          </a:xfrm>
          <a:ln w="28575">
            <a:solidFill>
              <a:schemeClr val="tx1"/>
            </a:solidFill>
          </a:ln>
        </p:spPr>
        <p:txBody>
          <a:bodyPr>
            <a:normAutofit fontScale="90000"/>
          </a:bodyPr>
          <a:lstStyle/>
          <a:p>
            <a:r>
              <a:rPr lang="en-US" dirty="0" smtClean="0"/>
              <a:t>Humanitarian Program Cycle </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0" y="1600200"/>
            <a:ext cx="9144000" cy="5257800"/>
          </a:xfrm>
          <a:prstGeom prst="rect">
            <a:avLst/>
          </a:prstGeom>
          <a:noFill/>
          <a:ln>
            <a:noFill/>
          </a:ln>
        </p:spPr>
      </p:pic>
    </p:spTree>
    <p:extLst>
      <p:ext uri="{BB962C8B-B14F-4D97-AF65-F5344CB8AC3E}">
        <p14:creationId xmlns:p14="http://schemas.microsoft.com/office/powerpoint/2010/main" xmlns="" val="2785031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235</TotalTime>
  <Words>616</Words>
  <Application>Microsoft Office PowerPoint</Application>
  <PresentationFormat>On-screen Show (4:3)</PresentationFormat>
  <Paragraphs>117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vt:lpstr>
      <vt:lpstr>Definition of Project and Project Cycle</vt:lpstr>
      <vt:lpstr>The Project Cycle</vt:lpstr>
      <vt:lpstr>Slide 3</vt:lpstr>
      <vt:lpstr>Slide 4</vt:lpstr>
      <vt:lpstr>Slide 5</vt:lpstr>
      <vt:lpstr>Project Planning: a part of the Project Design</vt:lpstr>
      <vt:lpstr>Project Planning: Developing a Project Idea</vt:lpstr>
      <vt:lpstr>Slide 8</vt:lpstr>
      <vt:lpstr>Humanitarian Program Cycle </vt:lpstr>
    </vt:vector>
  </TitlesOfParts>
  <Company>UNICEF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Vivienne Forsythe</dc:creator>
  <cp:lastModifiedBy>Md. Jahagir Alam</cp:lastModifiedBy>
  <cp:revision>28</cp:revision>
  <dcterms:created xsi:type="dcterms:W3CDTF">2013-07-10T04:14:00Z</dcterms:created>
  <dcterms:modified xsi:type="dcterms:W3CDTF">2018-07-31T04:54:58Z</dcterms:modified>
</cp:coreProperties>
</file>