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7" r:id="rId2"/>
    <p:sldId id="258" r:id="rId3"/>
    <p:sldId id="263" r:id="rId4"/>
    <p:sldId id="267" r:id="rId5"/>
    <p:sldId id="265" r:id="rId6"/>
    <p:sldId id="266" r:id="rId7"/>
    <p:sldId id="260" r:id="rId8"/>
    <p:sldId id="269" r:id="rId9"/>
    <p:sldId id="259" r:id="rId10"/>
    <p:sldId id="268" r:id="rId11"/>
    <p:sldId id="270" r:id="rId12"/>
    <p:sldId id="275" r:id="rId13"/>
    <p:sldId id="271" r:id="rId14"/>
    <p:sldId id="272" r:id="rId15"/>
    <p:sldId id="27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69A"/>
    <a:srgbClr val="FFB616"/>
    <a:srgbClr val="FFD579"/>
    <a:srgbClr val="0099FF"/>
    <a:srgbClr val="65B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6"/>
    <p:restoredTop sz="94630"/>
  </p:normalViewPr>
  <p:slideViewPr>
    <p:cSldViewPr snapToGrid="0">
      <p:cViewPr varScale="1">
        <p:scale>
          <a:sx n="64" d="100"/>
          <a:sy n="64" d="100"/>
        </p:scale>
        <p:origin x="18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User\OneDrive\Desktop\Child%20Marriage%20Findings\Analysis%20of%20CM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F:\2021\Network\CCNF\Research%20on%20Child%20Marriage%20in%20Cox's%20Bazar%202021\New%20Microsoft%20Excel%20Workshee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F:\Network\CCNF\Research%20on%20Child%20Marriage%20in%20Cox's%20Bazar%202021\Final%20Analysis%20of%20Kobo%20Data\Analysis%20of%20CM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User\OneDrive\Desktop\Child%20Marriage%20Findings\Analysis%20of%20CM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F:\Network\CCNF\Research%20on%20Child%20Marriage%20in%20Cox's%20Bazar%202021\Final%20Analysis%20of%20Kobo%20Data\SPSS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C:\Users\User\OneDrive\Desktop\Child%20Marriage%20Findings\SPSS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C:\Users\User\OneDrive\Desktop\Child%20Marriage%20Findings\Analysis%20of%20CM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F:\Network\CCNF\Research%20on%20Child%20Marriage%20in%20Cox's%20Bazar%202021\Final%20Analysis%20of%20Kobo%20Data\SPSS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F:\Network\CCNF\Research%20on%20Child%20Marriage%20in%20Cox's%20Bazar%202021\Final%20Analysis%20of%20Kobo%20Data\SPSS%20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0100868938041138"/>
                  <c:y val="0.2193911250377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C24ACD-AE1F-40DA-8A21-6FD46CE1352E}" type="CATEGORYNAME">
                      <a:rPr lang="is-IS" sz="1600" b="1"/>
                      <a:pPr>
                        <a:defRPr sz="1600" b="1"/>
                      </a:pPr>
                      <a:t>[CATEGORY NAME]</a:t>
                    </a:fld>
                    <a:r>
                      <a:rPr lang="is-IS" sz="1600" b="1"/>
                      <a:t>
</a:t>
                    </a:r>
                    <a:fld id="{98389AFC-12FC-4648-B8EC-A98E07F9FD97}" type="PERCENTAGE">
                      <a:rPr lang="is-IS" sz="1600" b="1"/>
                      <a:pPr>
                        <a:defRPr sz="1600" b="1"/>
                      </a:pPr>
                      <a:t>[PERCENTAGE]</a:t>
                    </a:fld>
                    <a:r>
                      <a:rPr lang="is-IS" sz="1600" b="1"/>
                      <a:t> (224)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006"/>
                        <a:gd name="adj2" fmla="val -1352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609777573906"/>
                      <c:h val="0.1980881223132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197574786168076"/>
                  <c:y val="-0.1944449983285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7343C2-2146-4DE8-A89E-105AD71A6B23}" type="CATEGORYNAME">
                      <a:rPr lang="mr-IN" sz="1600" b="1" smtClean="0"/>
                      <a:pPr>
                        <a:defRPr sz="1600" b="1"/>
                      </a:pPr>
                      <a:t>[CATEGORY NAME]</a:t>
                    </a:fld>
                    <a:r>
                      <a:rPr lang="mr-IN" sz="1600" b="1" dirty="0"/>
                      <a:t>
</a:t>
                    </a:r>
                    <a:fld id="{40FD2939-840D-4440-9697-7329BBAEAAB7}" type="PERCENTAGE">
                      <a:rPr lang="mr-IN" sz="1600" b="1"/>
                      <a:pPr>
                        <a:defRPr sz="1600" b="1"/>
                      </a:pPr>
                      <a:t>[PERCENTAGE]</a:t>
                    </a:fld>
                    <a:r>
                      <a:rPr lang="mr-IN" sz="1600" b="1" dirty="0"/>
                      <a:t> (160)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1213"/>
                        <a:gd name="adj2" fmla="val 10552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869764212606"/>
                      <c:h val="0.231604628386105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Sheet1!$B$8:$B$9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Sheet1!$C$8:$C$9</c:f>
              <c:numCache>
                <c:formatCode>General</c:formatCode>
                <c:ptCount val="2"/>
                <c:pt idx="0">
                  <c:v>224.0</c:v>
                </c:pt>
                <c:pt idx="1">
                  <c:v>160.0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Sheet1!$C$6:$C$10</c:f>
              <c:strCache>
                <c:ptCount val="5"/>
                <c:pt idx="0">
                  <c:v>POLICE and admin</c:v>
                </c:pt>
                <c:pt idx="1">
                  <c:v>UP member</c:v>
                </c:pt>
                <c:pt idx="2">
                  <c:v>Teachers</c:v>
                </c:pt>
                <c:pt idx="3">
                  <c:v>Community members</c:v>
                </c:pt>
                <c:pt idx="4">
                  <c:v>NGOs</c:v>
                </c:pt>
              </c:strCache>
            </c:strRef>
          </c:cat>
          <c:val>
            <c:numRef>
              <c:f>Sheet1!$D$6:$D$10</c:f>
              <c:numCache>
                <c:formatCode>0%</c:formatCode>
                <c:ptCount val="5"/>
                <c:pt idx="0">
                  <c:v>0.55</c:v>
                </c:pt>
                <c:pt idx="1">
                  <c:v>0.39</c:v>
                </c:pt>
                <c:pt idx="2">
                  <c:v>0.35</c:v>
                </c:pt>
                <c:pt idx="3">
                  <c:v>0.32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9989120"/>
        <c:axId val="-1339369792"/>
      </c:barChart>
      <c:catAx>
        <c:axId val="-133998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9369792"/>
        <c:crosses val="autoZero"/>
        <c:auto val="1"/>
        <c:lblAlgn val="ctr"/>
        <c:lblOffset val="100"/>
        <c:noMultiLvlLbl val="0"/>
      </c:catAx>
      <c:valAx>
        <c:axId val="-133936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998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7030A0"/>
                </a:solidFill>
                <a:latin typeface="RinkiyMJ" charset="0"/>
                <a:ea typeface="RinkiyMJ" charset="0"/>
                <a:cs typeface="RinkiyMJ" charset="0"/>
              </a:defRPr>
            </a:pPr>
            <a:r>
              <a:rPr lang="en-US" sz="2000" b="1" i="0" baseline="0" dirty="0" smtClean="0">
                <a:solidFill>
                  <a:schemeClr val="accent2"/>
                </a:solidFill>
                <a:effectLst/>
                <a:latin typeface="+mn-lt"/>
              </a:rPr>
              <a:t>Opinion of respondents </a:t>
            </a:r>
            <a:endParaRPr lang="en-GB" sz="2400" dirty="0">
              <a:solidFill>
                <a:schemeClr val="accent2"/>
              </a:solidFill>
              <a:effectLst/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7030A0"/>
              </a:solidFill>
              <a:latin typeface="RinkiyMJ" charset="0"/>
              <a:ea typeface="RinkiyMJ" charset="0"/>
              <a:cs typeface="RinkiyMJ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Sheet1!$B$4:$B$7</c:f>
              <c:numCache>
                <c:formatCode>0%</c:formatCode>
                <c:ptCount val="4"/>
                <c:pt idx="0">
                  <c:v>0.65</c:v>
                </c:pt>
                <c:pt idx="1">
                  <c:v>0.64</c:v>
                </c:pt>
                <c:pt idx="2">
                  <c:v>0.38</c:v>
                </c:pt>
                <c:pt idx="3">
                  <c:v>0.32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Sheet1!$B$2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2060"/>
                </a:solidFill>
              </a:rPr>
              <a:t>Respondents 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Sheet1!$C$22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DA-4302-8A95-2EFABD01259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DA-4302-8A95-2EFABD01259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DA-4302-8A95-2EFABD0125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DA-4302-8A95-2EFABD01259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DA-4302-8A95-2EFABD0125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Sheet1!$A$23:$A$28</c:f>
              <c:strCache>
                <c:ptCount val="6"/>
                <c:pt idx="0">
                  <c:v>30 to 39 years</c:v>
                </c:pt>
                <c:pt idx="1">
                  <c:v>40 to 49 years</c:v>
                </c:pt>
                <c:pt idx="2">
                  <c:v>20 to 29 years</c:v>
                </c:pt>
                <c:pt idx="3">
                  <c:v>50 to 59 years</c:v>
                </c:pt>
                <c:pt idx="4">
                  <c:v>14 to below 19 years</c:v>
                </c:pt>
                <c:pt idx="5">
                  <c:v>Above 60 years</c:v>
                </c:pt>
              </c:strCache>
            </c:strRef>
          </c:cat>
          <c:val>
            <c:numRef>
              <c:f>Sheet1!$C$23:$C$28</c:f>
              <c:numCache>
                <c:formatCode>0%</c:formatCode>
                <c:ptCount val="6"/>
                <c:pt idx="0">
                  <c:v>0.29</c:v>
                </c:pt>
                <c:pt idx="1">
                  <c:v>0.28</c:v>
                </c:pt>
                <c:pt idx="2">
                  <c:v>0.17</c:v>
                </c:pt>
                <c:pt idx="3">
                  <c:v>0.15</c:v>
                </c:pt>
                <c:pt idx="4">
                  <c:v>0.07</c:v>
                </c:pt>
                <c:pt idx="5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4DA-4302-8A95-2EFABD012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65893856"/>
        <c:axId val="-8959131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Sheet1!$B$22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Sheet1!$A$23:$A$28</c15:sqref>
                        </c15:formulaRef>
                      </c:ext>
                    </c:extLst>
                    <c:strCache>
                      <c:ptCount val="6"/>
                      <c:pt idx="0">
                        <c:v>30 to 39 years</c:v>
                      </c:pt>
                      <c:pt idx="1">
                        <c:v>40 to 49 years</c:v>
                      </c:pt>
                      <c:pt idx="2">
                        <c:v>20 to 29 years</c:v>
                      </c:pt>
                      <c:pt idx="3">
                        <c:v>50 to 59 years</c:v>
                      </c:pt>
                      <c:pt idx="4">
                        <c:v>14 to below 19 years</c:v>
                      </c:pt>
                      <c:pt idx="5">
                        <c:v>Above 60 years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Sheet1!$B$23:$B$28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B-E4DA-4302-8A95-2EFABD012590}"/>
                  </c:ext>
                </c:extLst>
              </c15:ser>
            </c15:filteredBarSeries>
          </c:ext>
        </c:extLst>
      </c:barChart>
      <c:catAx>
        <c:axId val="-96589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95913136"/>
        <c:crosses val="autoZero"/>
        <c:auto val="1"/>
        <c:lblAlgn val="ctr"/>
        <c:lblOffset val="100"/>
        <c:noMultiLvlLbl val="0"/>
      </c:catAx>
      <c:valAx>
        <c:axId val="-89591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5893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Sheet1!$D$69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ED-4117-A96E-1A82AD97E28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2ED-4117-A96E-1A82AD97E2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ED-4117-A96E-1A82AD97E28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2ED-4117-A96E-1A82AD97E28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ED-4117-A96E-1A82AD97E2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Sheet1!$B$70:$B$74</c:f>
              <c:strCache>
                <c:ptCount val="5"/>
                <c:pt idx="0">
                  <c:v>No formal education/ O…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Higher Secondary +</c:v>
                </c:pt>
                <c:pt idx="4">
                  <c:v>Completed Higher Secon…</c:v>
                </c:pt>
              </c:strCache>
            </c:strRef>
          </c:cat>
          <c:val>
            <c:numRef>
              <c:f>Sheet1!$D$70:$D$74</c:f>
              <c:numCache>
                <c:formatCode>0%</c:formatCode>
                <c:ptCount val="5"/>
                <c:pt idx="0">
                  <c:v>0.474</c:v>
                </c:pt>
                <c:pt idx="1">
                  <c:v>0.3385</c:v>
                </c:pt>
                <c:pt idx="2">
                  <c:v>0.112</c:v>
                </c:pt>
                <c:pt idx="3">
                  <c:v>0.0469</c:v>
                </c:pt>
                <c:pt idx="4">
                  <c:v>0.0286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D-4117-A96E-1A82AD97E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36258832"/>
        <c:axId val="-1336256784"/>
        <c:axId val="0"/>
      </c:bar3DChart>
      <c:catAx>
        <c:axId val="-133625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6256784"/>
        <c:crosses val="autoZero"/>
        <c:auto val="1"/>
        <c:lblAlgn val="ctr"/>
        <c:lblOffset val="100"/>
        <c:noMultiLvlLbl val="0"/>
      </c:catAx>
      <c:valAx>
        <c:axId val="-1336256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625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002060"/>
                </a:solidFill>
              </a:rPr>
              <a:t>Level of education vs girls child marriage</a:t>
            </a:r>
            <a:r>
              <a:rPr lang="en-US" sz="2000" b="1" baseline="0">
                <a:solidFill>
                  <a:srgbClr val="002060"/>
                </a:solidFill>
              </a:rPr>
              <a:t> in Cox's  Bazar</a:t>
            </a:r>
            <a:endParaRPr lang="en-US" sz="2000" b="1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775881267687078"/>
          <c:y val="0.14550891222304"/>
          <c:w val="0.873628532528456"/>
          <c:h val="0.74121737734157"/>
        </c:manualLayout>
      </c:layout>
      <c:pie3DChart>
        <c:varyColors val="1"/>
        <c:ser>
          <c:idx val="0"/>
          <c:order val="0"/>
          <c:tx>
            <c:strRef>
              <c:f>Sheet2!$E$173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4B-45A1-A953-4BD4053BDC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4B-45A1-A953-4BD4053BDC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4B-45A1-A953-4BD4053BDC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4B-45A1-A953-4BD4053BDC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4B-45A1-A953-4BD4053BDC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Sheet2!$C$174:$C$178</c:f>
              <c:strCache>
                <c:ptCount val="5"/>
                <c:pt idx="0">
                  <c:v>Completed Higher Secondary </c:v>
                </c:pt>
                <c:pt idx="1">
                  <c:v>Completed Primary </c:v>
                </c:pt>
                <c:pt idx="2">
                  <c:v>Completed Secondary </c:v>
                </c:pt>
                <c:pt idx="3">
                  <c:v>Higher Secondary +</c:v>
                </c:pt>
                <c:pt idx="4">
                  <c:v>No formal education/ Only know sign</c:v>
                </c:pt>
              </c:strCache>
            </c:strRef>
          </c:cat>
          <c:val>
            <c:numRef>
              <c:f>Sheet2!$E$174:$E$178</c:f>
              <c:numCache>
                <c:formatCode>0%</c:formatCode>
                <c:ptCount val="5"/>
                <c:pt idx="0">
                  <c:v>0.0307692307692308</c:v>
                </c:pt>
                <c:pt idx="1">
                  <c:v>0.346153846153846</c:v>
                </c:pt>
                <c:pt idx="2">
                  <c:v>0.0923076923076923</c:v>
                </c:pt>
                <c:pt idx="3">
                  <c:v>0.0153846153846154</c:v>
                </c:pt>
                <c:pt idx="4">
                  <c:v>0.515384615384615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44B-45A1-A953-4BD4053BD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30450625183789"/>
          <c:w val="0.998178072980333"/>
          <c:h val="0.154913511072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Sheet2!$E$54</c:f>
              <c:strCache>
                <c:ptCount val="1"/>
                <c:pt idx="0">
                  <c:v>Girls child marriage (less than 18 years)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104-4289-921E-ECCE160701D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04-4289-921E-ECCE160701D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04-4289-921E-ECCE160701D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104-4289-921E-ECCE160701D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104-4289-921E-ECCE160701D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04-4289-921E-ECCE160701DD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04-4289-921E-ECCE160701D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104-4289-921E-ECCE160701D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04-4289-921E-ECCE160701D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104-4289-921E-ECCE160701DD}"/>
              </c:ext>
            </c:extLst>
          </c:dPt>
          <c:dLbls>
            <c:dLbl>
              <c:idx val="0"/>
              <c:layout>
                <c:manualLayout>
                  <c:x val="0.0"/>
                  <c:y val="-0.0285761073241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7039196963334E-17"/>
                  <c:y val="-0.0254009842881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119193885184754"/>
                  <c:y val="-0.0349263533961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119193885184749"/>
                  <c:y val="-0.0349263533961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19193885184745"/>
                  <c:y val="-0.0254009842881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119193885184754"/>
                  <c:y val="-0.0285761073241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"/>
                  <c:y val="-0.0222258612521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74078393926671E-17"/>
                  <c:y val="-0.0190507382161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"/>
                  <c:y val="-0.0158756151800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0238387770369508"/>
                  <c:y val="-0.0412765994682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Sheet2!$C$55:$C$64</c:f>
              <c:strCache>
                <c:ptCount val="10"/>
                <c:pt idx="0">
                  <c:v>Chokoria</c:v>
                </c:pt>
                <c:pt idx="1">
                  <c:v>Cox’s Bazar Sadar</c:v>
                </c:pt>
                <c:pt idx="2">
                  <c:v>Eidgoan </c:v>
                </c:pt>
                <c:pt idx="3">
                  <c:v>Kutubdia</c:v>
                </c:pt>
                <c:pt idx="4">
                  <c:v>Moheshkhali</c:v>
                </c:pt>
                <c:pt idx="5">
                  <c:v>Pekua</c:v>
                </c:pt>
                <c:pt idx="6">
                  <c:v>Ramu</c:v>
                </c:pt>
                <c:pt idx="7">
                  <c:v>Teknaf</c:v>
                </c:pt>
                <c:pt idx="8">
                  <c:v>Ukhiya</c:v>
                </c:pt>
                <c:pt idx="9">
                  <c:v>Average</c:v>
                </c:pt>
              </c:strCache>
            </c:strRef>
          </c:cat>
          <c:val>
            <c:numRef>
              <c:f>Sheet2!$E$55:$E$64</c:f>
              <c:numCache>
                <c:formatCode>0%</c:formatCode>
                <c:ptCount val="10"/>
                <c:pt idx="0">
                  <c:v>0.319148936170213</c:v>
                </c:pt>
                <c:pt idx="1">
                  <c:v>0.511627906976744</c:v>
                </c:pt>
                <c:pt idx="2">
                  <c:v>0.818181818181818</c:v>
                </c:pt>
                <c:pt idx="3">
                  <c:v>0.538461538461538</c:v>
                </c:pt>
                <c:pt idx="4">
                  <c:v>0.611111111111111</c:v>
                </c:pt>
                <c:pt idx="5">
                  <c:v>0.260869565217391</c:v>
                </c:pt>
                <c:pt idx="6">
                  <c:v>0.724137931034483</c:v>
                </c:pt>
                <c:pt idx="7">
                  <c:v>0.655172413793104</c:v>
                </c:pt>
                <c:pt idx="8">
                  <c:v>0.75</c:v>
                </c:pt>
                <c:pt idx="9">
                  <c:v>0.534979423868313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4-4289-921E-ECCE16070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-1336828416"/>
        <c:axId val="-1336826096"/>
        <c:axId val="0"/>
      </c:bar3DChart>
      <c:catAx>
        <c:axId val="-13368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6826096"/>
        <c:crosses val="autoZero"/>
        <c:auto val="0"/>
        <c:lblAlgn val="ctr"/>
        <c:lblOffset val="100"/>
        <c:noMultiLvlLbl val="0"/>
      </c:catAx>
      <c:valAx>
        <c:axId val="-13368260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6828416"/>
        <c:crossesAt val="1.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Sheet1!$C$78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Sheet1!$B$79:$B$81</c:f>
              <c:strCache>
                <c:ptCount val="3"/>
                <c:pt idx="0">
                  <c:v>Low income family</c:v>
                </c:pt>
                <c:pt idx="1">
                  <c:v>Middle income family</c:v>
                </c:pt>
                <c:pt idx="2">
                  <c:v>Solvent/good economic condition</c:v>
                </c:pt>
              </c:strCache>
            </c:strRef>
          </c:cat>
          <c:val>
            <c:numRef>
              <c:f>Sheet1!$C$79:$C$81</c:f>
              <c:numCache>
                <c:formatCode>0%</c:formatCode>
                <c:ptCount val="3"/>
                <c:pt idx="0">
                  <c:v>0.51</c:v>
                </c:pt>
                <c:pt idx="1">
                  <c:v>0.44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84-4DF0-92F8-9E90185EA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Sheet2!$D$233</c:f>
              <c:strCache>
                <c:ptCount val="1"/>
                <c:pt idx="0">
                  <c:v>Average years of marriage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Sheet2!$C$234:$C$235</c:f>
              <c:strCache>
                <c:ptCount val="2"/>
                <c:pt idx="0">
                  <c:v>Boys/Male</c:v>
                </c:pt>
                <c:pt idx="1">
                  <c:v>Girls/Female</c:v>
                </c:pt>
              </c:strCache>
            </c:strRef>
          </c:cat>
          <c:val>
            <c:numRef>
              <c:f>Sheet2!$D$234:$D$235</c:f>
              <c:numCache>
                <c:formatCode>General</c:formatCode>
                <c:ptCount val="2"/>
                <c:pt idx="0">
                  <c:v>24.0</c:v>
                </c:pt>
                <c:pt idx="1">
                  <c:v>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EE-48BE-8CE1-C0709EF34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51084144"/>
        <c:axId val="-1351081824"/>
      </c:barChart>
      <c:catAx>
        <c:axId val="-135108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1081824"/>
        <c:crosses val="autoZero"/>
        <c:auto val="1"/>
        <c:lblAlgn val="ctr"/>
        <c:lblOffset val="100"/>
        <c:noMultiLvlLbl val="0"/>
      </c:catAx>
      <c:valAx>
        <c:axId val="-13510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108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Sheet2!$D$258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Class-</a:t>
                    </a:r>
                    <a:fld id="{52D0CEC7-B2E8-0D42-AC2F-D8C9BCDB80B1}" type="VALUE">
                      <a:rPr lang="en-US" smtClean="0"/>
                      <a:pPr/>
                      <a:t>[VALUE]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Class-</a:t>
                    </a:r>
                    <a:fld id="{B6F7E2BB-B85C-9D44-8D5D-4A1A9FC542FB}" type="VALUE">
                      <a:rPr lang="en-US" smtClean="0"/>
                      <a:pPr/>
                      <a:t>[VALUE]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Sheet2!$C$259:$C$260</c:f>
              <c:strCache>
                <c:ptCount val="2"/>
                <c:pt idx="0">
                  <c:v>Boy's education at the age of marriage</c:v>
                </c:pt>
                <c:pt idx="1">
                  <c:v>Girl's education at the age of marriage</c:v>
                </c:pt>
              </c:strCache>
            </c:strRef>
          </c:cat>
          <c:val>
            <c:numRef>
              <c:f>Sheet2!$D$259:$D$260</c:f>
              <c:numCache>
                <c:formatCode>0</c:formatCode>
                <c:ptCount val="2"/>
                <c:pt idx="0">
                  <c:v>7.4</c:v>
                </c:pt>
                <c:pt idx="1">
                  <c:v>8.719999999999998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38-4226-8339-2C1F6CAF5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33120864"/>
        <c:axId val="-838434480"/>
      </c:barChart>
      <c:catAx>
        <c:axId val="-93312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38434480"/>
        <c:crosses val="autoZero"/>
        <c:auto val="1"/>
        <c:lblAlgn val="ctr"/>
        <c:lblOffset val="100"/>
        <c:noMultiLvlLbl val="0"/>
      </c:catAx>
      <c:valAx>
        <c:axId val="-83843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331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latin typeface="+mn-lt"/>
                <a:ea typeface="RinkiyMJ" charset="0"/>
                <a:cs typeface="RinkiyMJ" charset="0"/>
              </a:rPr>
              <a:t>Respondents</a:t>
            </a:r>
            <a:r>
              <a:rPr lang="en-US" sz="1800" b="1" baseline="0" dirty="0" smtClean="0">
                <a:latin typeface="+mn-lt"/>
                <a:ea typeface="RinkiyMJ" charset="0"/>
                <a:cs typeface="RinkiyMJ" charset="0"/>
              </a:rPr>
              <a:t> opinion</a:t>
            </a:r>
            <a:endParaRPr lang="en-US" sz="1800" b="1" dirty="0"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63.0</c:v>
                </c:pt>
                <c:pt idx="1">
                  <c:v>47.0</c:v>
                </c:pt>
                <c:pt idx="2">
                  <c:v>26.0</c:v>
                </c:pt>
                <c:pt idx="3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8F60F-032B-2C44-90E8-74493972C184}" type="datetimeFigureOut">
              <a:rPr lang="en-US" smtClean="0"/>
              <a:t>10/2/21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15AF-503D-3048-B391-B1535655E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Camp: 15, Picture: </a:t>
            </a:r>
            <a:r>
              <a:rPr lang="en-US" dirty="0" err="1" smtClean="0"/>
              <a:t>Minar</a:t>
            </a:r>
            <a:r>
              <a:rPr lang="en-US" dirty="0" smtClean="0"/>
              <a:t> (M&amp;E)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F960-DB65-4321-B070-9DAFA50E41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B10F-8B91-44DC-A4FE-F94225828E2D}" type="datetimeFigureOut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CA28-5DBC-4707-8CAE-E42113BD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9293" y="1460097"/>
            <a:ext cx="5729919" cy="3060448"/>
          </a:xfrm>
          <a:scene3d>
            <a:camera prst="perspectiveFront"/>
            <a:lightRig rig="threePt" dir="t"/>
          </a:scene3d>
        </p:spPr>
        <p:txBody>
          <a:bodyPr anchor="ctr">
            <a:noAutofit/>
          </a:bodyPr>
          <a:lstStyle/>
          <a:p>
            <a:pPr algn="l"/>
            <a:r>
              <a:rPr lang="en-US" sz="4800" b="1" i="1" dirty="0">
                <a:solidFill>
                  <a:srgbClr val="002060"/>
                </a:solidFill>
                <a:latin typeface="+mn-lt"/>
              </a:rPr>
              <a:t>Child marriage </a:t>
            </a:r>
            <a:r>
              <a:rPr lang="en-US" sz="4800" b="1" i="1" dirty="0" smtClean="0">
                <a:solidFill>
                  <a:srgbClr val="002060"/>
                </a:solidFill>
                <a:latin typeface="+mn-lt"/>
              </a:rPr>
              <a:t>situation </a:t>
            </a:r>
            <a:r>
              <a:rPr lang="en-US" sz="4800" b="1" i="1" dirty="0" smtClean="0">
                <a:solidFill>
                  <a:srgbClr val="002060"/>
                </a:solidFill>
                <a:latin typeface="+mn-lt"/>
              </a:rPr>
              <a:t>in Cox’s Bazar </a:t>
            </a:r>
            <a:r>
              <a:rPr lang="en-US" sz="4800" b="1" i="1" dirty="0">
                <a:solidFill>
                  <a:srgbClr val="002060"/>
                </a:solidFill>
                <a:latin typeface="+mn-lt"/>
              </a:rPr>
              <a:t>during COVID-19 pandemic</a:t>
            </a:r>
            <a:endParaRPr lang="en-GB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49192" y="4650214"/>
            <a:ext cx="3358016" cy="743508"/>
          </a:xfrm>
        </p:spPr>
        <p:txBody>
          <a:bodyPr anchor="ctr">
            <a:normAutofit lnSpcReduction="10000"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 study by COAST </a:t>
            </a:r>
            <a:r>
              <a:rPr lang="en-US" sz="2000" b="1" dirty="0" smtClean="0">
                <a:solidFill>
                  <a:srgbClr val="C00000"/>
                </a:solidFill>
              </a:rPr>
              <a:t>Foundation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October 2021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G:\M&amp;E Moni\Less Access\New folder (3)\New folder\COAST Foundation logo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28" y="299837"/>
            <a:ext cx="1689975" cy="8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7" b="10448"/>
          <a:stretch/>
        </p:blipFill>
        <p:spPr>
          <a:xfrm>
            <a:off x="1135626" y="1312397"/>
            <a:ext cx="4584845" cy="43316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40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896"/>
            <a:ext cx="10515600" cy="139198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% of child marriage in terms of 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family 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economic 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status</a:t>
            </a:r>
            <a:endParaRPr lang="en-US" sz="4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4151241-E7F5-42E8-A222-A6CA0FC30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44971"/>
              </p:ext>
            </p:extLst>
          </p:nvPr>
        </p:nvGraphicFramePr>
        <p:xfrm>
          <a:off x="1576891" y="1789906"/>
          <a:ext cx="9038219" cy="489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365125"/>
            <a:ext cx="11015870" cy="7705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+mn-lt"/>
              </a:rPr>
              <a:t>Child </a:t>
            </a:r>
            <a:r>
              <a:rPr lang="en-US" sz="6000" b="1" smtClean="0">
                <a:solidFill>
                  <a:srgbClr val="002060"/>
                </a:solidFill>
                <a:latin typeface="+mn-lt"/>
              </a:rPr>
              <a:t>marriage rates </a:t>
            </a:r>
            <a:r>
              <a:rPr lang="en-US" sz="6000" b="1" dirty="0" smtClean="0">
                <a:solidFill>
                  <a:srgbClr val="002060"/>
                </a:solidFill>
                <a:latin typeface="+mn-lt"/>
              </a:rPr>
              <a:t>in terms of ages</a:t>
            </a:r>
            <a:endParaRPr lang="en-US" sz="6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89DD75F0-E969-4B19-ACF0-A68400502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611954"/>
              </p:ext>
            </p:extLst>
          </p:nvPr>
        </p:nvGraphicFramePr>
        <p:xfrm>
          <a:off x="1698171" y="1690688"/>
          <a:ext cx="8882743" cy="423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44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104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Average </a:t>
            </a:r>
            <a:r>
              <a:rPr lang="en-US" sz="4800" b="1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ducational attainment during 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their child marriage, happened</a:t>
            </a:r>
            <a:endParaRPr lang="en-US" sz="4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7A52D4A8-FF8B-4279-876F-99A8875F2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216010"/>
              </p:ext>
            </p:extLst>
          </p:nvPr>
        </p:nvGraphicFramePr>
        <p:xfrm>
          <a:off x="1436914" y="1857829"/>
          <a:ext cx="9492343" cy="420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5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629"/>
            <a:ext cx="11049000" cy="785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+mn-lt"/>
              </a:rPr>
              <a:t>Causes behind child marriage increase</a:t>
            </a:r>
            <a:endParaRPr lang="en-US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60" y="1371595"/>
            <a:ext cx="5990298" cy="533891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63% </a:t>
            </a:r>
            <a:r>
              <a:rPr lang="en-US" sz="3200" b="1" dirty="0" smtClean="0">
                <a:solidFill>
                  <a:srgbClr val="002060"/>
                </a:solidFill>
              </a:rPr>
              <a:t>respondent thinks child marriage </a:t>
            </a:r>
            <a:r>
              <a:rPr lang="en-US" sz="3200" b="1" dirty="0" smtClean="0">
                <a:solidFill>
                  <a:srgbClr val="002060"/>
                </a:solidFill>
              </a:rPr>
              <a:t>rate has </a:t>
            </a:r>
            <a:r>
              <a:rPr lang="en-US" sz="3200" b="1" dirty="0">
                <a:solidFill>
                  <a:srgbClr val="002060"/>
                </a:solidFill>
              </a:rPr>
              <a:t>increased </a:t>
            </a:r>
            <a:r>
              <a:rPr lang="en-US" sz="3200" b="1" dirty="0" smtClean="0">
                <a:solidFill>
                  <a:srgbClr val="002060"/>
                </a:solidFill>
              </a:rPr>
              <a:t>during COVID-19 </a:t>
            </a:r>
            <a:r>
              <a:rPr lang="en-US" sz="3200" b="1" dirty="0">
                <a:solidFill>
                  <a:srgbClr val="002060"/>
                </a:solidFill>
              </a:rPr>
              <a:t>pandemic</a:t>
            </a:r>
            <a:r>
              <a:rPr lang="en-US" sz="32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47% </a:t>
            </a:r>
            <a:r>
              <a:rPr lang="en-US" sz="3200" b="1" dirty="0" smtClean="0">
                <a:solidFill>
                  <a:srgbClr val="002060"/>
                </a:solidFill>
              </a:rPr>
              <a:t>respondent </a:t>
            </a:r>
            <a:r>
              <a:rPr lang="en-US" sz="3200" b="1" dirty="0">
                <a:solidFill>
                  <a:srgbClr val="002060"/>
                </a:solidFill>
              </a:rPr>
              <a:t>reported </a:t>
            </a:r>
            <a:r>
              <a:rPr lang="en-US" sz="3200" b="1" dirty="0" smtClean="0">
                <a:solidFill>
                  <a:srgbClr val="002060"/>
                </a:solidFill>
              </a:rPr>
              <a:t>child </a:t>
            </a:r>
            <a:r>
              <a:rPr lang="en-US" sz="3200" b="1" dirty="0">
                <a:solidFill>
                  <a:srgbClr val="002060"/>
                </a:solidFill>
              </a:rPr>
              <a:t>marriage </a:t>
            </a:r>
            <a:r>
              <a:rPr lang="en-US" sz="3200" b="1" dirty="0" smtClean="0">
                <a:solidFill>
                  <a:srgbClr val="002060"/>
                </a:solidFill>
              </a:rPr>
              <a:t>increased </a:t>
            </a:r>
            <a:r>
              <a:rPr lang="en-US" sz="3200" b="1" dirty="0">
                <a:solidFill>
                  <a:srgbClr val="002060"/>
                </a:solidFill>
              </a:rPr>
              <a:t>due </a:t>
            </a:r>
            <a:r>
              <a:rPr lang="en-US" sz="3200" b="1" dirty="0" smtClean="0">
                <a:solidFill>
                  <a:srgbClr val="002060"/>
                </a:solidFill>
              </a:rPr>
              <a:t>to closer of schools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26</a:t>
            </a:r>
            <a:r>
              <a:rPr lang="en-US" sz="3200" b="1" dirty="0">
                <a:solidFill>
                  <a:srgbClr val="002060"/>
                </a:solidFill>
              </a:rPr>
              <a:t>% reported </a:t>
            </a:r>
            <a:r>
              <a:rPr lang="en-US" sz="3200" b="1" dirty="0" smtClean="0">
                <a:solidFill>
                  <a:srgbClr val="002060"/>
                </a:solidFill>
              </a:rPr>
              <a:t>that child </a:t>
            </a:r>
            <a:r>
              <a:rPr lang="en-US" sz="3200" b="1" dirty="0">
                <a:solidFill>
                  <a:srgbClr val="002060"/>
                </a:solidFill>
              </a:rPr>
              <a:t>marriage increased </a:t>
            </a:r>
            <a:r>
              <a:rPr lang="en-US" sz="3200" b="1" dirty="0" smtClean="0">
                <a:solidFill>
                  <a:srgbClr val="002060"/>
                </a:solidFill>
              </a:rPr>
              <a:t>due to </a:t>
            </a:r>
            <a:r>
              <a:rPr lang="en-US" sz="3200" b="1" dirty="0">
                <a:solidFill>
                  <a:srgbClr val="002060"/>
                </a:solidFill>
              </a:rPr>
              <a:t>economic </a:t>
            </a:r>
            <a:r>
              <a:rPr lang="en-US" sz="3200" b="1" dirty="0" smtClean="0">
                <a:solidFill>
                  <a:srgbClr val="002060"/>
                </a:solidFill>
              </a:rPr>
              <a:t>loss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22% </a:t>
            </a:r>
            <a:r>
              <a:rPr lang="en-US" sz="3200" b="1" dirty="0" smtClean="0">
                <a:solidFill>
                  <a:srgbClr val="002060"/>
                </a:solidFill>
              </a:rPr>
              <a:t>said,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parents </a:t>
            </a:r>
            <a:r>
              <a:rPr lang="en-US" sz="3200" b="1" dirty="0" smtClean="0">
                <a:solidFill>
                  <a:srgbClr val="002060"/>
                </a:solidFill>
              </a:rPr>
              <a:t>committed </a:t>
            </a:r>
            <a:r>
              <a:rPr lang="en-US" sz="3200" b="1" dirty="0">
                <a:solidFill>
                  <a:srgbClr val="002060"/>
                </a:solidFill>
              </a:rPr>
              <a:t>child marriages due </a:t>
            </a:r>
            <a:r>
              <a:rPr lang="en-US" sz="3200" b="1" dirty="0" smtClean="0">
                <a:solidFill>
                  <a:srgbClr val="002060"/>
                </a:solidFill>
              </a:rPr>
              <a:t>to </a:t>
            </a:r>
            <a:r>
              <a:rPr lang="en-US" sz="3200" b="1" dirty="0">
                <a:solidFill>
                  <a:srgbClr val="002060"/>
                </a:solidFill>
              </a:rPr>
              <a:t>loss of job and </a:t>
            </a:r>
            <a:r>
              <a:rPr lang="en-US" sz="3200" b="1" dirty="0" smtClean="0">
                <a:solidFill>
                  <a:srgbClr val="002060"/>
                </a:solidFill>
              </a:rPr>
              <a:t>regular income.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182571"/>
              </p:ext>
            </p:extLst>
          </p:nvPr>
        </p:nvGraphicFramePr>
        <p:xfrm>
          <a:off x="6327058" y="1858940"/>
          <a:ext cx="5864942" cy="395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7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91386"/>
            <a:ext cx="11675577" cy="91798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People who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took steps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to prevent child marriage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1209368"/>
            <a:ext cx="6371303" cy="564863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55% </a:t>
            </a:r>
            <a:r>
              <a:rPr lang="en-US" b="1" dirty="0" smtClean="0">
                <a:solidFill>
                  <a:srgbClr val="002060"/>
                </a:solidFill>
              </a:rPr>
              <a:t>respondents </a:t>
            </a:r>
            <a:r>
              <a:rPr lang="en-US" b="1" dirty="0">
                <a:solidFill>
                  <a:srgbClr val="002060"/>
                </a:solidFill>
              </a:rPr>
              <a:t>reported </a:t>
            </a:r>
            <a:r>
              <a:rPr lang="en-US" b="1" dirty="0" smtClean="0">
                <a:solidFill>
                  <a:srgbClr val="002060"/>
                </a:solidFill>
              </a:rPr>
              <a:t>that people </a:t>
            </a:r>
            <a:r>
              <a:rPr lang="en-US" b="1" dirty="0">
                <a:solidFill>
                  <a:srgbClr val="002060"/>
                </a:solidFill>
              </a:rPr>
              <a:t>were relied on police and Upazila Chairman for child marriage </a:t>
            </a:r>
            <a:r>
              <a:rPr lang="en-US" b="1" dirty="0" smtClean="0">
                <a:solidFill>
                  <a:srgbClr val="002060"/>
                </a:solidFill>
              </a:rPr>
              <a:t>prevention</a:t>
            </a:r>
          </a:p>
          <a:p>
            <a:r>
              <a:rPr lang="en-US" b="1" dirty="0">
                <a:solidFill>
                  <a:srgbClr val="002060"/>
                </a:solidFill>
              </a:rPr>
              <a:t>39% respondents reported </a:t>
            </a:r>
            <a:r>
              <a:rPr lang="en-US" b="1" dirty="0" smtClean="0">
                <a:solidFill>
                  <a:srgbClr val="002060"/>
                </a:solidFill>
              </a:rPr>
              <a:t>UP </a:t>
            </a:r>
            <a:r>
              <a:rPr lang="en-US" b="1" dirty="0">
                <a:solidFill>
                  <a:srgbClr val="002060"/>
                </a:solidFill>
              </a:rPr>
              <a:t>members and </a:t>
            </a:r>
            <a:r>
              <a:rPr lang="en-US" b="1" dirty="0" smtClean="0">
                <a:solidFill>
                  <a:srgbClr val="002060"/>
                </a:solidFill>
              </a:rPr>
              <a:t>Chairman played </a:t>
            </a:r>
            <a:r>
              <a:rPr lang="en-US" b="1" dirty="0">
                <a:solidFill>
                  <a:srgbClr val="002060"/>
                </a:solidFill>
              </a:rPr>
              <a:t>important </a:t>
            </a:r>
            <a:r>
              <a:rPr lang="en-US" b="1" dirty="0" smtClean="0">
                <a:solidFill>
                  <a:srgbClr val="002060"/>
                </a:solidFill>
              </a:rPr>
              <a:t>role to stop child marriage.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35% respondents think </a:t>
            </a:r>
            <a:r>
              <a:rPr lang="en-US" b="1" dirty="0" smtClean="0">
                <a:solidFill>
                  <a:srgbClr val="002060"/>
                </a:solidFill>
              </a:rPr>
              <a:t>teachers </a:t>
            </a:r>
            <a:r>
              <a:rPr lang="en-US" b="1" dirty="0" smtClean="0">
                <a:solidFill>
                  <a:srgbClr val="002060"/>
                </a:solidFill>
              </a:rPr>
              <a:t>also played </a:t>
            </a:r>
            <a:r>
              <a:rPr lang="en-US" b="1" dirty="0">
                <a:solidFill>
                  <a:srgbClr val="002060"/>
                </a:solidFill>
              </a:rPr>
              <a:t>significant </a:t>
            </a:r>
            <a:r>
              <a:rPr lang="en-US" b="1" dirty="0" smtClean="0">
                <a:solidFill>
                  <a:srgbClr val="002060"/>
                </a:solidFill>
              </a:rPr>
              <a:t>role.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32% said, </a:t>
            </a:r>
            <a:r>
              <a:rPr lang="en-US" b="1" dirty="0">
                <a:solidFill>
                  <a:srgbClr val="002060"/>
                </a:solidFill>
              </a:rPr>
              <a:t>community </a:t>
            </a:r>
            <a:r>
              <a:rPr lang="en-US" b="1" dirty="0" smtClean="0">
                <a:solidFill>
                  <a:srgbClr val="002060"/>
                </a:solidFill>
              </a:rPr>
              <a:t>people </a:t>
            </a:r>
            <a:r>
              <a:rPr lang="en-US" b="1" dirty="0" smtClean="0">
                <a:solidFill>
                  <a:srgbClr val="002060"/>
                </a:solidFill>
              </a:rPr>
              <a:t>come </a:t>
            </a:r>
            <a:r>
              <a:rPr lang="en-US" b="1" dirty="0" smtClean="0">
                <a:solidFill>
                  <a:srgbClr val="002060"/>
                </a:solidFill>
              </a:rPr>
              <a:t>forward to </a:t>
            </a:r>
            <a:r>
              <a:rPr lang="en-US" b="1" dirty="0">
                <a:solidFill>
                  <a:srgbClr val="002060"/>
                </a:solidFill>
              </a:rPr>
              <a:t>prevented child </a:t>
            </a:r>
            <a:r>
              <a:rPr lang="en-US" b="1" dirty="0" smtClean="0">
                <a:solidFill>
                  <a:srgbClr val="002060"/>
                </a:solidFill>
              </a:rPr>
              <a:t>marriage.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22% respondents think </a:t>
            </a:r>
            <a:r>
              <a:rPr lang="en-US" b="1" dirty="0" smtClean="0">
                <a:solidFill>
                  <a:srgbClr val="002060"/>
                </a:solidFill>
              </a:rPr>
              <a:t>NGOs play effective </a:t>
            </a:r>
            <a:r>
              <a:rPr lang="en-US" b="1" dirty="0">
                <a:solidFill>
                  <a:srgbClr val="002060"/>
                </a:solidFill>
              </a:rPr>
              <a:t>role in preventing child </a:t>
            </a:r>
            <a:r>
              <a:rPr lang="en-US" b="1" dirty="0" smtClean="0">
                <a:solidFill>
                  <a:srgbClr val="002060"/>
                </a:solidFill>
              </a:rPr>
              <a:t>marriage.</a:t>
            </a:r>
            <a:endParaRPr lang="en-US" b="1" dirty="0">
              <a:solidFill>
                <a:srgbClr val="002060"/>
              </a:solidFill>
              <a:latin typeface="RinkiyMJ" pitchFamily="2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5621"/>
              </p:ext>
            </p:extLst>
          </p:nvPr>
        </p:nvGraphicFramePr>
        <p:xfrm>
          <a:off x="7127953" y="1473957"/>
          <a:ext cx="4985615" cy="519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9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4" y="232394"/>
            <a:ext cx="11679006" cy="75575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Recommendation to prevent child marriage</a:t>
            </a:r>
            <a:endParaRPr lang="en-GB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4" y="1213048"/>
            <a:ext cx="6925328" cy="5644952"/>
          </a:xfrm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002060"/>
                </a:solidFill>
              </a:rPr>
              <a:t>65% respondents </a:t>
            </a:r>
            <a:r>
              <a:rPr lang="en-US" sz="2700" b="1" dirty="0" smtClean="0">
                <a:solidFill>
                  <a:srgbClr val="002060"/>
                </a:solidFill>
              </a:rPr>
              <a:t>said stopping fake birth </a:t>
            </a:r>
            <a:r>
              <a:rPr lang="en-US" sz="2700" b="1" dirty="0">
                <a:solidFill>
                  <a:srgbClr val="002060"/>
                </a:solidFill>
              </a:rPr>
              <a:t>registration </a:t>
            </a:r>
            <a:r>
              <a:rPr lang="en-US" sz="2700" b="1" dirty="0" smtClean="0">
                <a:solidFill>
                  <a:srgbClr val="002060"/>
                </a:solidFill>
              </a:rPr>
              <a:t>can </a:t>
            </a:r>
            <a:r>
              <a:rPr lang="en-US" sz="2700" b="1" dirty="0" smtClean="0">
                <a:solidFill>
                  <a:srgbClr val="002060"/>
                </a:solidFill>
              </a:rPr>
              <a:t>reduce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en-US" sz="2700" b="1" dirty="0">
                <a:solidFill>
                  <a:srgbClr val="002060"/>
                </a:solidFill>
              </a:rPr>
              <a:t>child </a:t>
            </a:r>
            <a:r>
              <a:rPr lang="en-US" sz="2700" b="1" dirty="0" smtClean="0">
                <a:solidFill>
                  <a:srgbClr val="002060"/>
                </a:solidFill>
              </a:rPr>
              <a:t>marriage. </a:t>
            </a:r>
            <a:endParaRPr lang="en-US" sz="2700" b="1" dirty="0" smtClean="0">
              <a:solidFill>
                <a:srgbClr val="002060"/>
              </a:solidFill>
            </a:endParaRPr>
          </a:p>
          <a:p>
            <a:r>
              <a:rPr lang="en-US" sz="2700" b="1" dirty="0">
                <a:solidFill>
                  <a:srgbClr val="002060"/>
                </a:solidFill>
              </a:rPr>
              <a:t>64% </a:t>
            </a:r>
            <a:r>
              <a:rPr lang="en-US" sz="2700" b="1" dirty="0" smtClean="0">
                <a:solidFill>
                  <a:srgbClr val="002060"/>
                </a:solidFill>
              </a:rPr>
              <a:t>said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en-US" sz="2700" b="1" dirty="0">
                <a:solidFill>
                  <a:srgbClr val="002060"/>
                </a:solidFill>
              </a:rPr>
              <a:t>opening of </a:t>
            </a:r>
            <a:r>
              <a:rPr lang="en-US" sz="2700" b="1" dirty="0" smtClean="0">
                <a:solidFill>
                  <a:srgbClr val="002060"/>
                </a:solidFill>
              </a:rPr>
              <a:t>schools </a:t>
            </a:r>
            <a:r>
              <a:rPr lang="en-US" sz="2700" b="1" dirty="0">
                <a:solidFill>
                  <a:srgbClr val="002060"/>
                </a:solidFill>
              </a:rPr>
              <a:t>will reduce child </a:t>
            </a:r>
            <a:r>
              <a:rPr lang="en-US" sz="2700" b="1" dirty="0" smtClean="0">
                <a:solidFill>
                  <a:srgbClr val="002060"/>
                </a:solidFill>
              </a:rPr>
              <a:t>marriage, which already happened.</a:t>
            </a:r>
            <a:endParaRPr lang="en-US" sz="2700" b="1" dirty="0" smtClean="0">
              <a:solidFill>
                <a:srgbClr val="002060"/>
              </a:solidFill>
            </a:endParaRPr>
          </a:p>
          <a:p>
            <a:r>
              <a:rPr lang="en-US" sz="2700" b="1" dirty="0">
                <a:solidFill>
                  <a:srgbClr val="002060"/>
                </a:solidFill>
              </a:rPr>
              <a:t>38% </a:t>
            </a:r>
            <a:r>
              <a:rPr lang="en-US" sz="2700" b="1" dirty="0" smtClean="0">
                <a:solidFill>
                  <a:srgbClr val="002060"/>
                </a:solidFill>
              </a:rPr>
              <a:t>said,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</a:rPr>
              <a:t>effective implementation </a:t>
            </a:r>
            <a:r>
              <a:rPr lang="en-US" sz="2700" b="1" dirty="0">
                <a:solidFill>
                  <a:srgbClr val="002060"/>
                </a:solidFill>
              </a:rPr>
              <a:t>of </a:t>
            </a:r>
            <a:r>
              <a:rPr lang="en-US" sz="2700" b="1" dirty="0" smtClean="0">
                <a:solidFill>
                  <a:srgbClr val="002060"/>
                </a:solidFill>
              </a:rPr>
              <a:t>law and order </a:t>
            </a:r>
            <a:r>
              <a:rPr lang="en-US" sz="2700" b="1" dirty="0">
                <a:solidFill>
                  <a:srgbClr val="002060"/>
                </a:solidFill>
              </a:rPr>
              <a:t>can reduce child </a:t>
            </a:r>
            <a:r>
              <a:rPr lang="en-US" sz="2700" b="1" dirty="0" smtClean="0">
                <a:solidFill>
                  <a:srgbClr val="002060"/>
                </a:solidFill>
              </a:rPr>
              <a:t>marriage. </a:t>
            </a:r>
            <a:endParaRPr lang="en-US" sz="2700" b="1" dirty="0" smtClean="0">
              <a:solidFill>
                <a:srgbClr val="002060"/>
              </a:solidFill>
            </a:endParaRPr>
          </a:p>
          <a:p>
            <a:r>
              <a:rPr lang="en-US" sz="2700" b="1" dirty="0">
                <a:solidFill>
                  <a:srgbClr val="002060"/>
                </a:solidFill>
              </a:rPr>
              <a:t>32% </a:t>
            </a:r>
            <a:r>
              <a:rPr lang="en-US" sz="2700" b="1" dirty="0" smtClean="0">
                <a:solidFill>
                  <a:srgbClr val="002060"/>
                </a:solidFill>
              </a:rPr>
              <a:t>recommended </a:t>
            </a:r>
            <a:r>
              <a:rPr lang="en-US" sz="2700" b="1" dirty="0" smtClean="0">
                <a:solidFill>
                  <a:srgbClr val="002060"/>
                </a:solidFill>
              </a:rPr>
              <a:t>for special social </a:t>
            </a:r>
            <a:r>
              <a:rPr lang="en-US" sz="2700" b="1" dirty="0">
                <a:solidFill>
                  <a:srgbClr val="002060"/>
                </a:solidFill>
              </a:rPr>
              <a:t>protection </a:t>
            </a:r>
            <a:r>
              <a:rPr lang="en-US" sz="2700" b="1" dirty="0" smtClean="0">
                <a:solidFill>
                  <a:srgbClr val="002060"/>
                </a:solidFill>
              </a:rPr>
              <a:t>facilities </a:t>
            </a:r>
            <a:r>
              <a:rPr lang="en-US" sz="2700" b="1" dirty="0">
                <a:solidFill>
                  <a:srgbClr val="002060"/>
                </a:solidFill>
              </a:rPr>
              <a:t>to support the </a:t>
            </a:r>
            <a:r>
              <a:rPr lang="en-US" sz="2700" b="1" dirty="0" smtClean="0">
                <a:solidFill>
                  <a:srgbClr val="002060"/>
                </a:solidFill>
              </a:rPr>
              <a:t>girls in vulnerable families to prevent child marriage.</a:t>
            </a:r>
            <a:endParaRPr lang="en-US" sz="2700" b="1" dirty="0" smtClean="0">
              <a:solidFill>
                <a:srgbClr val="002060"/>
              </a:solidFill>
            </a:endParaRPr>
          </a:p>
          <a:p>
            <a:r>
              <a:rPr lang="en-US" sz="2700" b="1" dirty="0">
                <a:solidFill>
                  <a:srgbClr val="002060"/>
                </a:solidFill>
              </a:rPr>
              <a:t>28% </a:t>
            </a:r>
            <a:r>
              <a:rPr lang="en-US" sz="2700" b="1" dirty="0" smtClean="0">
                <a:solidFill>
                  <a:srgbClr val="002060"/>
                </a:solidFill>
              </a:rPr>
              <a:t>said, awareness raising can help</a:t>
            </a:r>
            <a:endParaRPr lang="en-US" sz="2700" b="1" dirty="0" smtClean="0">
              <a:solidFill>
                <a:srgbClr val="002060"/>
              </a:solidFill>
            </a:endParaRPr>
          </a:p>
          <a:p>
            <a:r>
              <a:rPr lang="en-US" sz="2700" b="1" dirty="0" smtClean="0">
                <a:solidFill>
                  <a:srgbClr val="002060"/>
                </a:solidFill>
              </a:rPr>
              <a:t>And </a:t>
            </a:r>
            <a:r>
              <a:rPr lang="en-US" sz="2700" b="1" dirty="0" smtClean="0">
                <a:solidFill>
                  <a:srgbClr val="002060"/>
                </a:solidFill>
              </a:rPr>
              <a:t>increase usages of </a:t>
            </a:r>
            <a:r>
              <a:rPr lang="en-US" sz="2700" b="1" dirty="0" smtClean="0">
                <a:solidFill>
                  <a:srgbClr val="002060"/>
                </a:solidFill>
              </a:rPr>
              <a:t>hotline </a:t>
            </a:r>
            <a:r>
              <a:rPr lang="en-US" sz="2700" b="1" dirty="0" smtClean="0">
                <a:solidFill>
                  <a:srgbClr val="002060"/>
                </a:solidFill>
              </a:rPr>
              <a:t>numbers to prevent child marriage.</a:t>
            </a:r>
            <a:endParaRPr lang="en-US" sz="27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176196"/>
              </p:ext>
            </p:extLst>
          </p:nvPr>
        </p:nvGraphicFramePr>
        <p:xfrm>
          <a:off x="6913444" y="1213048"/>
          <a:ext cx="5016286" cy="5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9243" y="542793"/>
            <a:ext cx="3501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i="1" dirty="0" smtClean="0">
                <a:solidFill>
                  <a:srgbClr val="002060"/>
                </a:solidFill>
              </a:rPr>
              <a:t>Thank you</a:t>
            </a:r>
            <a:endParaRPr lang="en-SG" sz="6000" b="1" i="1" dirty="0">
              <a:solidFill>
                <a:srgbClr val="002060"/>
              </a:solidFill>
              <a:latin typeface="RinkiyMJ" charset="0"/>
              <a:ea typeface="RinkiyMJ" charset="0"/>
              <a:cs typeface="RinkiyMJ" charset="0"/>
            </a:endParaRPr>
          </a:p>
        </p:txBody>
      </p:sp>
      <p:pic>
        <p:nvPicPr>
          <p:cNvPr id="5" name="Picture 4" descr="A picture containing table, sitting, pink, large&#10;&#10;Description automatically generated">
            <a:extLst>
              <a:ext uri="{FF2B5EF4-FFF2-40B4-BE49-F238E27FC236}">
                <a16:creationId xmlns="" xmlns:a16="http://schemas.microsoft.com/office/drawing/2014/main" id="{EC9839ED-073A-40D4-B923-CE3FA4F1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28" y="18301"/>
            <a:ext cx="3501221" cy="4668295"/>
          </a:xfrm>
          <a:prstGeom prst="rect">
            <a:avLst/>
          </a:prstGeom>
        </p:spPr>
      </p:pic>
      <p:pic>
        <p:nvPicPr>
          <p:cNvPr id="6" name="Picture 5" descr="A picture containing flower, blue&#10;&#10;Description automatically generated">
            <a:extLst>
              <a:ext uri="{FF2B5EF4-FFF2-40B4-BE49-F238E27FC236}">
                <a16:creationId xmlns="" xmlns:a16="http://schemas.microsoft.com/office/drawing/2014/main" id="{5C8BAE72-A82C-42CA-AEA0-7FCF5BCFD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" b="7132"/>
          <a:stretch/>
        </p:blipFill>
        <p:spPr>
          <a:xfrm>
            <a:off x="404361" y="31950"/>
            <a:ext cx="3708836" cy="4668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58BE28-656A-4FDC-92BF-9CF11529A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79" y="2172386"/>
            <a:ext cx="3501222" cy="46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3" y="349378"/>
            <a:ext cx="470367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+mn-lt"/>
              </a:rPr>
              <a:t>Background</a:t>
            </a:r>
            <a:endParaRPr lang="en-US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501" y="1152432"/>
            <a:ext cx="6009420" cy="5546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Cox’s Bazar is one of the most affected districts </a:t>
            </a:r>
            <a:r>
              <a:rPr lang="en-US" b="1" dirty="0" smtClean="0">
                <a:solidFill>
                  <a:srgbClr val="002060"/>
                </a:solidFill>
              </a:rPr>
              <a:t>from </a:t>
            </a:r>
            <a:r>
              <a:rPr lang="en-US" b="1" dirty="0" smtClean="0">
                <a:solidFill>
                  <a:srgbClr val="002060"/>
                </a:solidFill>
              </a:rPr>
              <a:t>COVID-19</a:t>
            </a:r>
            <a:r>
              <a:rPr lang="en-GB" b="1" dirty="0" smtClean="0">
                <a:solidFill>
                  <a:srgbClr val="002060"/>
                </a:solidFill>
                <a:latin typeface="RinkiyMJ" pitchFamily="2" charset="0"/>
              </a:rPr>
              <a:t>;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Hosting around </a:t>
            </a:r>
            <a:r>
              <a:rPr lang="en-US" b="1" dirty="0">
                <a:solidFill>
                  <a:srgbClr val="002060"/>
                </a:solidFill>
              </a:rPr>
              <a:t>9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b="1" dirty="0" smtClean="0">
                <a:solidFill>
                  <a:srgbClr val="002060"/>
                </a:solidFill>
              </a:rPr>
              <a:t>ac </a:t>
            </a:r>
            <a:r>
              <a:rPr lang="en-US" b="1" dirty="0">
                <a:solidFill>
                  <a:srgbClr val="002060"/>
                </a:solidFill>
              </a:rPr>
              <a:t>forcibly displaced Rohingya refugees</a:t>
            </a:r>
            <a:r>
              <a:rPr lang="en-GB" b="1" dirty="0" smtClean="0">
                <a:solidFill>
                  <a:srgbClr val="002060"/>
                </a:solidFill>
                <a:latin typeface="RinkiyMJ" pitchFamily="2" charset="0"/>
              </a:rPr>
              <a:t>;</a:t>
            </a:r>
          </a:p>
          <a:p>
            <a:r>
              <a:rPr lang="en-US" b="1" dirty="0">
                <a:solidFill>
                  <a:srgbClr val="002060"/>
                </a:solidFill>
              </a:rPr>
              <a:t>All educational institutions were </a:t>
            </a:r>
            <a:r>
              <a:rPr lang="en-US" b="1" dirty="0" smtClean="0">
                <a:solidFill>
                  <a:srgbClr val="002060"/>
                </a:solidFill>
              </a:rPr>
              <a:t>closed </a:t>
            </a:r>
            <a:r>
              <a:rPr lang="en-US" b="1" dirty="0">
                <a:solidFill>
                  <a:srgbClr val="002060"/>
                </a:solidFill>
              </a:rPr>
              <a:t>since March 2020 to August </a:t>
            </a:r>
            <a:r>
              <a:rPr lang="en-US" b="1" dirty="0" smtClean="0">
                <a:solidFill>
                  <a:srgbClr val="002060"/>
                </a:solidFill>
              </a:rPr>
              <a:t>2021</a:t>
            </a:r>
            <a:r>
              <a:rPr lang="en-GB" b="1" dirty="0" smtClean="0">
                <a:solidFill>
                  <a:srgbClr val="002060"/>
                </a:solidFill>
                <a:latin typeface="RinkiyMJ" pitchFamily="2" charset="0"/>
              </a:rPr>
              <a:t>;</a:t>
            </a:r>
          </a:p>
          <a:p>
            <a:r>
              <a:rPr lang="en-US" b="1" dirty="0">
                <a:solidFill>
                  <a:srgbClr val="002060"/>
                </a:solidFill>
              </a:rPr>
              <a:t>Lower 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middle-income families </a:t>
            </a:r>
            <a:r>
              <a:rPr lang="en-US" b="1" dirty="0" smtClean="0">
                <a:solidFill>
                  <a:srgbClr val="002060"/>
                </a:solidFill>
              </a:rPr>
              <a:t>were </a:t>
            </a:r>
            <a:r>
              <a:rPr lang="en-US" b="1" dirty="0">
                <a:solidFill>
                  <a:srgbClr val="002060"/>
                </a:solidFill>
              </a:rPr>
              <a:t>in serious </a:t>
            </a:r>
            <a:r>
              <a:rPr lang="en-US" b="1" dirty="0" smtClean="0">
                <a:solidFill>
                  <a:srgbClr val="002060"/>
                </a:solidFill>
              </a:rPr>
              <a:t>crisis due to lockdown</a:t>
            </a:r>
            <a:r>
              <a:rPr lang="en-GB" b="1" dirty="0" smtClean="0">
                <a:solidFill>
                  <a:srgbClr val="002060"/>
                </a:solidFill>
                <a:latin typeface="RinkiyMJ" pitchFamily="2" charset="0"/>
              </a:rPr>
              <a:t>;</a:t>
            </a:r>
          </a:p>
          <a:p>
            <a:r>
              <a:rPr lang="en-US" b="1" dirty="0">
                <a:solidFill>
                  <a:srgbClr val="002060"/>
                </a:solidFill>
              </a:rPr>
              <a:t>F</a:t>
            </a:r>
            <a:r>
              <a:rPr lang="en-US" b="1" dirty="0" smtClean="0">
                <a:solidFill>
                  <a:srgbClr val="002060"/>
                </a:solidFill>
              </a:rPr>
              <a:t>amilies found </a:t>
            </a:r>
            <a:r>
              <a:rPr lang="en-US" b="1" dirty="0">
                <a:solidFill>
                  <a:srgbClr val="002060"/>
                </a:solidFill>
              </a:rPr>
              <a:t>worried </a:t>
            </a:r>
            <a:r>
              <a:rPr lang="en-US" b="1" dirty="0" smtClean="0">
                <a:solidFill>
                  <a:srgbClr val="002060"/>
                </a:solidFill>
              </a:rPr>
              <a:t>about education and future of their children, especially for </a:t>
            </a:r>
            <a:r>
              <a:rPr lang="en-US" b="1" dirty="0" smtClean="0">
                <a:solidFill>
                  <a:srgbClr val="002060"/>
                </a:solidFill>
              </a:rPr>
              <a:t>the girl</a:t>
            </a:r>
            <a:r>
              <a:rPr lang="en-GB" b="1" dirty="0" smtClean="0">
                <a:solidFill>
                  <a:srgbClr val="002060"/>
                </a:solidFill>
                <a:latin typeface="RinkiyMJ" pitchFamily="2" charset="0"/>
              </a:rPr>
              <a:t>; </a:t>
            </a:r>
            <a:endParaRPr lang="en-GB" b="1" dirty="0" smtClean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257" y="3430749"/>
            <a:ext cx="5416904" cy="3427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257" y="0"/>
            <a:ext cx="5416903" cy="34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+mn-lt"/>
              </a:rPr>
              <a:t>Objectives</a:t>
            </a:r>
            <a:endParaRPr lang="en-US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37586" y="1787721"/>
            <a:ext cx="8472006" cy="97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o </a:t>
            </a:r>
            <a:r>
              <a:rPr lang="en-US" b="1" dirty="0">
                <a:solidFill>
                  <a:srgbClr val="00B0F0"/>
                </a:solidFill>
              </a:rPr>
              <a:t>explore </a:t>
            </a:r>
            <a:r>
              <a:rPr lang="en-US" b="1" dirty="0" smtClean="0">
                <a:solidFill>
                  <a:srgbClr val="00B0F0"/>
                </a:solidFill>
              </a:rPr>
              <a:t>whether there is </a:t>
            </a:r>
            <a:r>
              <a:rPr lang="en-US" b="1" dirty="0">
                <a:solidFill>
                  <a:srgbClr val="00B0F0"/>
                </a:solidFill>
              </a:rPr>
              <a:t>child </a:t>
            </a:r>
            <a:r>
              <a:rPr lang="en-US" b="1" dirty="0" smtClean="0">
                <a:solidFill>
                  <a:srgbClr val="00B0F0"/>
                </a:solidFill>
              </a:rPr>
              <a:t>marriage </a:t>
            </a:r>
            <a:r>
              <a:rPr lang="en-US" b="1" dirty="0" smtClean="0">
                <a:solidFill>
                  <a:srgbClr val="00B0F0"/>
                </a:solidFill>
              </a:rPr>
              <a:t>increases </a:t>
            </a:r>
            <a:r>
              <a:rPr lang="en-US" b="1" dirty="0">
                <a:solidFill>
                  <a:srgbClr val="00B0F0"/>
                </a:solidFill>
              </a:rPr>
              <a:t>during </a:t>
            </a:r>
            <a:r>
              <a:rPr lang="en-US" b="1" dirty="0" smtClean="0">
                <a:solidFill>
                  <a:srgbClr val="00B0F0"/>
                </a:solidFill>
              </a:rPr>
              <a:t>this COVID </a:t>
            </a:r>
            <a:r>
              <a:rPr lang="en-US" b="1" dirty="0">
                <a:solidFill>
                  <a:srgbClr val="00B0F0"/>
                </a:solidFill>
              </a:rPr>
              <a:t>pandemic in Cox’s Bazar District</a:t>
            </a:r>
            <a:r>
              <a:rPr lang="en-US" b="1" dirty="0" smtClean="0">
                <a:solidFill>
                  <a:srgbClr val="00B0F0"/>
                </a:solidFill>
                <a:latin typeface="RinkiyMJ" pitchFamily="2" charset="0"/>
              </a:rPr>
              <a:t>;</a:t>
            </a:r>
          </a:p>
        </p:txBody>
      </p:sp>
      <p:grpSp>
        <p:nvGrpSpPr>
          <p:cNvPr id="5" name="Group 4" descr="circles with arrows">
            <a:extLst>
              <a:ext uri="{FF2B5EF4-FFF2-40B4-BE49-F238E27FC236}">
                <a16:creationId xmlns:a16="http://schemas.microsoft.com/office/drawing/2014/main" xmlns="" id="{73BF2C22-C177-4C40-9FA1-763520599CBB}"/>
              </a:ext>
            </a:extLst>
          </p:cNvPr>
          <p:cNvGrpSpPr/>
          <p:nvPr/>
        </p:nvGrpSpPr>
        <p:grpSpPr>
          <a:xfrm>
            <a:off x="771462" y="1611566"/>
            <a:ext cx="1551327" cy="4247781"/>
            <a:chOff x="391213" y="397684"/>
            <a:chExt cx="1396471" cy="2657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E1D8AD8-EE3F-4385-8BF4-DE829C25C69A}"/>
                </a:ext>
              </a:extLst>
            </p:cNvPr>
            <p:cNvGrpSpPr/>
            <p:nvPr/>
          </p:nvGrpSpPr>
          <p:grpSpPr>
            <a:xfrm>
              <a:off x="391213" y="397684"/>
              <a:ext cx="1285962" cy="687600"/>
              <a:chOff x="385763" y="1277938"/>
              <a:chExt cx="1285962" cy="687600"/>
            </a:xfrm>
            <a:solidFill>
              <a:schemeClr val="accent1"/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08F576EF-90D9-4943-AD59-97E179A8BA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385763" y="1277938"/>
                <a:ext cx="687600" cy="687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E2719922-04BF-4752-B2B4-E09CCB9C2C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981718" y="1453444"/>
                <a:ext cx="490859" cy="336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74057AA9-EA84-4302-9384-6A23E315F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 rot="5400000">
                <a:off x="1311294" y="1522164"/>
                <a:ext cx="521714" cy="1991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0BCFC15-3A8B-452D-80AF-9673366EB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33351" y="1425314"/>
              <a:ext cx="687600" cy="687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2CD33FE-368F-4EE1-A7E6-9EF0B7E01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29306" y="1600822"/>
              <a:ext cx="490859" cy="3365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13CFC791-FE6B-43F3-89D6-05B4FFA4E7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1358882" y="1669539"/>
              <a:ext cx="521714" cy="19914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E4BAA4-56D6-4CD6-9546-D5972A15BA6C}"/>
                </a:ext>
              </a:extLst>
            </p:cNvPr>
            <p:cNvGrpSpPr/>
            <p:nvPr/>
          </p:nvGrpSpPr>
          <p:grpSpPr>
            <a:xfrm flipH="1">
              <a:off x="425899" y="2367594"/>
              <a:ext cx="1361785" cy="687600"/>
              <a:chOff x="266737" y="1315750"/>
              <a:chExt cx="1361785" cy="687600"/>
            </a:xfrm>
            <a:solidFill>
              <a:schemeClr val="accent4"/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694825F8-7DA7-4F51-B638-471DA35C37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 rot="10800000">
                <a:off x="940922" y="1315750"/>
                <a:ext cx="687600" cy="6876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E37B4423-EAE8-4F13-8345-2726B0CEA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 rot="10800000">
                <a:off x="451046" y="1497557"/>
                <a:ext cx="524561" cy="33658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FF955A05-BA50-4735-9046-2F7716DFCE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rot="16200000">
                <a:off x="105455" y="1575419"/>
                <a:ext cx="521714" cy="199149"/>
              </a:xfrm>
              <a:prstGeom prst="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06BEFA9-F9B7-41F1-A772-4959AE05A7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65013" y="471484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D7889C0-4E04-45A9-9D80-6BD0A81E0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07150" y="149911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600977D-8DBA-4CFE-BE48-9FCEEDCAA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499698" y="244769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Content Placeholder 3"/>
          <p:cNvSpPr txBox="1">
            <a:spLocks/>
          </p:cNvSpPr>
          <p:nvPr/>
        </p:nvSpPr>
        <p:spPr>
          <a:xfrm>
            <a:off x="2645754" y="5047997"/>
            <a:ext cx="6396646" cy="740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To identify the measures to prevent child marriage</a:t>
            </a:r>
            <a:r>
              <a:rPr lang="en-US" b="1" dirty="0" smtClean="0">
                <a:solidFill>
                  <a:srgbClr val="002060"/>
                </a:solidFill>
                <a:latin typeface="RinkiyMJ" pitchFamily="2" charset="0"/>
              </a:rPr>
              <a:t>;</a:t>
            </a:r>
            <a:endParaRPr lang="en-US" b="1" dirty="0">
              <a:solidFill>
                <a:srgbClr val="002060"/>
              </a:solidFill>
              <a:latin typeface="RinkiyMJ" pitchFamily="2" charset="0"/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2605664" y="3518955"/>
            <a:ext cx="9032154" cy="751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understand the views of local people about child marriage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inkiyMJ" pitchFamily="2" charset="0"/>
              </a:rPr>
              <a:t>;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38200" y="3563549"/>
            <a:ext cx="728592" cy="665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+mn-lt"/>
              </a:rPr>
              <a:t>2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68968" y="1890966"/>
            <a:ext cx="728592" cy="665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1</a:t>
            </a:r>
            <a:endParaRPr lang="en-US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38200" y="5069819"/>
            <a:ext cx="728592" cy="665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3</a:t>
            </a:r>
            <a:endParaRPr lang="en-US" sz="4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1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32" y="365126"/>
            <a:ext cx="6022074" cy="72669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+mn-lt"/>
              </a:rPr>
              <a:t>Survey areas</a:t>
            </a:r>
            <a:endParaRPr lang="en-US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540" y="1690688"/>
            <a:ext cx="5239043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Survey </a:t>
            </a:r>
            <a:r>
              <a:rPr lang="en-US" b="1" dirty="0">
                <a:solidFill>
                  <a:srgbClr val="002060"/>
                </a:solidFill>
              </a:rPr>
              <a:t>conducted in 9 Upazila of Cox’s Bazar </a:t>
            </a:r>
            <a:r>
              <a:rPr lang="en-US" b="1" dirty="0" smtClean="0">
                <a:solidFill>
                  <a:srgbClr val="002060"/>
                </a:solidFill>
              </a:rPr>
              <a:t>district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32 Unions and 3 Municipalities (Cox’s Bazar, Moheshkhali, and Chakaria Municipality</a:t>
            </a:r>
            <a:r>
              <a:rPr lang="en-US" b="1" dirty="0" smtClean="0">
                <a:solidFill>
                  <a:srgbClr val="002060"/>
                </a:solidFill>
              </a:rPr>
              <a:t>) covered.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74" y="1520891"/>
            <a:ext cx="4032592" cy="4690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24" y="365126"/>
            <a:ext cx="4686953" cy="912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+mn-lt"/>
              </a:rPr>
              <a:t>Methodology</a:t>
            </a:r>
            <a:endParaRPr lang="en-US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754" y="1596571"/>
            <a:ext cx="6362246" cy="4920343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Qualitative and quantitative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survey</a:t>
            </a:r>
          </a:p>
          <a:p>
            <a:r>
              <a:rPr lang="en-US" b="1" dirty="0">
                <a:solidFill>
                  <a:srgbClr val="002060"/>
                </a:solidFill>
              </a:rPr>
              <a:t>Random sampling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Rural </a:t>
            </a:r>
            <a:r>
              <a:rPr lang="en-US" b="1" dirty="0">
                <a:solidFill>
                  <a:srgbClr val="002060"/>
                </a:solidFill>
              </a:rPr>
              <a:t>and urban </a:t>
            </a:r>
            <a:r>
              <a:rPr lang="en-US" b="1" dirty="0" smtClean="0">
                <a:solidFill>
                  <a:srgbClr val="002060"/>
                </a:solidFill>
              </a:rPr>
              <a:t>context </a:t>
            </a:r>
            <a:r>
              <a:rPr lang="en-US" b="1" dirty="0">
                <a:solidFill>
                  <a:srgbClr val="002060"/>
                </a:solidFill>
              </a:rPr>
              <a:t>were taken </a:t>
            </a:r>
            <a:r>
              <a:rPr lang="en-US" b="1" dirty="0" smtClean="0">
                <a:solidFill>
                  <a:srgbClr val="002060"/>
                </a:solidFill>
              </a:rPr>
              <a:t>into consideration for getting real data;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Teachers</a:t>
            </a:r>
            <a:r>
              <a:rPr lang="en-US" b="1" dirty="0">
                <a:solidFill>
                  <a:srgbClr val="002060"/>
                </a:solidFill>
              </a:rPr>
              <a:t>, UP </a:t>
            </a:r>
            <a:r>
              <a:rPr lang="en-US" b="1" dirty="0" smtClean="0">
                <a:solidFill>
                  <a:srgbClr val="002060"/>
                </a:solidFill>
              </a:rPr>
              <a:t>member, </a:t>
            </a:r>
            <a:r>
              <a:rPr lang="en-US" b="1" dirty="0">
                <a:solidFill>
                  <a:srgbClr val="002060"/>
                </a:solidFill>
              </a:rPr>
              <a:t>C</a:t>
            </a:r>
            <a:r>
              <a:rPr lang="en-US" b="1" dirty="0" smtClean="0">
                <a:solidFill>
                  <a:srgbClr val="002060"/>
                </a:solidFill>
              </a:rPr>
              <a:t>hairman</a:t>
            </a:r>
            <a:r>
              <a:rPr lang="en-US" b="1" dirty="0">
                <a:solidFill>
                  <a:srgbClr val="002060"/>
                </a:solidFill>
              </a:rPr>
              <a:t>, community people, adolescents, and government </a:t>
            </a:r>
            <a:r>
              <a:rPr lang="en-US" b="1" dirty="0" smtClean="0">
                <a:solidFill>
                  <a:srgbClr val="002060"/>
                </a:solidFill>
              </a:rPr>
              <a:t>officials were interviewed;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384 </a:t>
            </a:r>
            <a:r>
              <a:rPr lang="en-US" b="1" dirty="0" smtClean="0">
                <a:solidFill>
                  <a:srgbClr val="002060"/>
                </a:solidFill>
              </a:rPr>
              <a:t>sample take, </a:t>
            </a:r>
            <a:r>
              <a:rPr lang="en-US" b="1" dirty="0" smtClean="0">
                <a:solidFill>
                  <a:srgbClr val="002060"/>
                </a:solidFill>
              </a:rPr>
              <a:t>95% </a:t>
            </a:r>
            <a:r>
              <a:rPr lang="en-US" b="1" dirty="0" smtClean="0">
                <a:solidFill>
                  <a:srgbClr val="002060"/>
                </a:solidFill>
              </a:rPr>
              <a:t>confidence level</a:t>
            </a:r>
            <a:r>
              <a:rPr lang="en-US" b="1" dirty="0" smtClean="0">
                <a:solidFill>
                  <a:srgbClr val="002060"/>
                </a:solidFill>
              </a:rPr>
              <a:t>, and 5% margin of </a:t>
            </a:r>
            <a:r>
              <a:rPr lang="en-US" b="1" dirty="0" smtClean="0">
                <a:solidFill>
                  <a:srgbClr val="002060"/>
                </a:solidFill>
              </a:rPr>
              <a:t>error assumed.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1" y="1884617"/>
            <a:ext cx="4448216" cy="37787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62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72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400" b="1" dirty="0" smtClean="0">
                <a:solidFill>
                  <a:srgbClr val="002060"/>
                </a:solidFill>
                <a:latin typeface="+mn-lt"/>
              </a:rPr>
              <a:t>Respondents (Gender and age)</a:t>
            </a:r>
            <a:endParaRPr lang="en-US" sz="5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038811"/>
              </p:ext>
            </p:extLst>
          </p:nvPr>
        </p:nvGraphicFramePr>
        <p:xfrm>
          <a:off x="39923" y="2074508"/>
          <a:ext cx="4499562" cy="341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9679591-392E-4CD5-B80F-CAB885EDE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639697"/>
              </p:ext>
            </p:extLst>
          </p:nvPr>
        </p:nvGraphicFramePr>
        <p:xfrm>
          <a:off x="4895557" y="1266092"/>
          <a:ext cx="7061981" cy="462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 descr="female shape">
            <a:extLst>
              <a:ext uri="{FF2B5EF4-FFF2-40B4-BE49-F238E27FC236}">
                <a16:creationId xmlns:a16="http://schemas.microsoft.com/office/drawing/2014/main" xmlns="" id="{E1B51047-5762-4765-92B8-5CEED6BEB776}"/>
              </a:ext>
            </a:extLst>
          </p:cNvPr>
          <p:cNvGrpSpPr/>
          <p:nvPr/>
        </p:nvGrpSpPr>
        <p:grpSpPr>
          <a:xfrm>
            <a:off x="3609902" y="5191383"/>
            <a:ext cx="831470" cy="1078788"/>
            <a:chOff x="508294" y="466725"/>
            <a:chExt cx="454456" cy="833438"/>
          </a:xfrm>
          <a:solidFill>
            <a:srgbClr val="002060"/>
          </a:solidFill>
        </p:grpSpPr>
        <p:sp>
          <p:nvSpPr>
            <p:cNvPr id="7" name="Oval 198">
              <a:extLst>
                <a:ext uri="{FF2B5EF4-FFF2-40B4-BE49-F238E27FC236}">
                  <a16:creationId xmlns:a16="http://schemas.microsoft.com/office/drawing/2014/main" xmlns="" id="{F349CFDF-11AD-4997-8775-D9658F4105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3973" y="466725"/>
              <a:ext cx="161514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99">
              <a:extLst>
                <a:ext uri="{FF2B5EF4-FFF2-40B4-BE49-F238E27FC236}">
                  <a16:creationId xmlns:a16="http://schemas.microsoft.com/office/drawing/2014/main" xmlns="" id="{87B3C410-1429-4F1D-8DA0-FB58D3A1BF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94" y="650875"/>
              <a:ext cx="454456" cy="649288"/>
            </a:xfrm>
            <a:custGeom>
              <a:avLst/>
              <a:gdLst>
                <a:gd name="T0" fmla="*/ 3 w 143"/>
                <a:gd name="T1" fmla="*/ 75 h 204"/>
                <a:gd name="T2" fmla="*/ 35 w 143"/>
                <a:gd name="T3" fmla="*/ 7 h 204"/>
                <a:gd name="T4" fmla="*/ 47 w 143"/>
                <a:gd name="T5" fmla="*/ 1 h 204"/>
                <a:gd name="T6" fmla="*/ 48 w 143"/>
                <a:gd name="T7" fmla="*/ 1 h 204"/>
                <a:gd name="T8" fmla="*/ 55 w 143"/>
                <a:gd name="T9" fmla="*/ 1 h 204"/>
                <a:gd name="T10" fmla="*/ 88 w 143"/>
                <a:gd name="T11" fmla="*/ 1 h 204"/>
                <a:gd name="T12" fmla="*/ 94 w 143"/>
                <a:gd name="T13" fmla="*/ 1 h 204"/>
                <a:gd name="T14" fmla="*/ 95 w 143"/>
                <a:gd name="T15" fmla="*/ 1 h 204"/>
                <a:gd name="T16" fmla="*/ 107 w 143"/>
                <a:gd name="T17" fmla="*/ 7 h 204"/>
                <a:gd name="T18" fmla="*/ 140 w 143"/>
                <a:gd name="T19" fmla="*/ 75 h 204"/>
                <a:gd name="T20" fmla="*/ 135 w 143"/>
                <a:gd name="T21" fmla="*/ 90 h 204"/>
                <a:gd name="T22" fmla="*/ 120 w 143"/>
                <a:gd name="T23" fmla="*/ 84 h 204"/>
                <a:gd name="T24" fmla="*/ 99 w 143"/>
                <a:gd name="T25" fmla="*/ 43 h 204"/>
                <a:gd name="T26" fmla="*/ 98 w 143"/>
                <a:gd name="T27" fmla="*/ 67 h 204"/>
                <a:gd name="T28" fmla="*/ 121 w 143"/>
                <a:gd name="T29" fmla="*/ 121 h 204"/>
                <a:gd name="T30" fmla="*/ 115 w 143"/>
                <a:gd name="T31" fmla="*/ 129 h 204"/>
                <a:gd name="T32" fmla="*/ 97 w 143"/>
                <a:gd name="T33" fmla="*/ 129 h 204"/>
                <a:gd name="T34" fmla="*/ 97 w 143"/>
                <a:gd name="T35" fmla="*/ 193 h 204"/>
                <a:gd name="T36" fmla="*/ 86 w 143"/>
                <a:gd name="T37" fmla="*/ 204 h 204"/>
                <a:gd name="T38" fmla="*/ 75 w 143"/>
                <a:gd name="T39" fmla="*/ 193 h 204"/>
                <a:gd name="T40" fmla="*/ 75 w 143"/>
                <a:gd name="T41" fmla="*/ 129 h 204"/>
                <a:gd name="T42" fmla="*/ 68 w 143"/>
                <a:gd name="T43" fmla="*/ 129 h 204"/>
                <a:gd name="T44" fmla="*/ 68 w 143"/>
                <a:gd name="T45" fmla="*/ 193 h 204"/>
                <a:gd name="T46" fmla="*/ 57 w 143"/>
                <a:gd name="T47" fmla="*/ 204 h 204"/>
                <a:gd name="T48" fmla="*/ 46 w 143"/>
                <a:gd name="T49" fmla="*/ 193 h 204"/>
                <a:gd name="T50" fmla="*/ 46 w 143"/>
                <a:gd name="T51" fmla="*/ 129 h 204"/>
                <a:gd name="T52" fmla="*/ 27 w 143"/>
                <a:gd name="T53" fmla="*/ 129 h 204"/>
                <a:gd name="T54" fmla="*/ 21 w 143"/>
                <a:gd name="T55" fmla="*/ 121 h 204"/>
                <a:gd name="T56" fmla="*/ 44 w 143"/>
                <a:gd name="T57" fmla="*/ 67 h 204"/>
                <a:gd name="T58" fmla="*/ 43 w 143"/>
                <a:gd name="T59" fmla="*/ 43 h 204"/>
                <a:gd name="T60" fmla="*/ 23 w 143"/>
                <a:gd name="T61" fmla="*/ 84 h 204"/>
                <a:gd name="T62" fmla="*/ 8 w 143"/>
                <a:gd name="T63" fmla="*/ 90 h 204"/>
                <a:gd name="T64" fmla="*/ 3 w 143"/>
                <a:gd name="T65" fmla="*/ 7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204">
                  <a:moveTo>
                    <a:pt x="3" y="75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7" y="3"/>
                    <a:pt x="42" y="0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00" y="0"/>
                    <a:pt x="105" y="3"/>
                    <a:pt x="107" y="7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3" y="80"/>
                    <a:pt x="140" y="87"/>
                    <a:pt x="135" y="90"/>
                  </a:cubicBezTo>
                  <a:cubicBezTo>
                    <a:pt x="129" y="92"/>
                    <a:pt x="122" y="90"/>
                    <a:pt x="120" y="8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3" y="125"/>
                    <a:pt x="120" y="129"/>
                    <a:pt x="115" y="12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9"/>
                    <a:pt x="92" y="204"/>
                    <a:pt x="86" y="204"/>
                  </a:cubicBezTo>
                  <a:cubicBezTo>
                    <a:pt x="80" y="204"/>
                    <a:pt x="75" y="199"/>
                    <a:pt x="75" y="193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9"/>
                    <a:pt x="63" y="204"/>
                    <a:pt x="57" y="204"/>
                  </a:cubicBezTo>
                  <a:cubicBezTo>
                    <a:pt x="51" y="204"/>
                    <a:pt x="46" y="199"/>
                    <a:pt x="46" y="193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3" y="129"/>
                    <a:pt x="20" y="125"/>
                    <a:pt x="21" y="121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0" y="90"/>
                    <a:pt x="13" y="92"/>
                    <a:pt x="8" y="90"/>
                  </a:cubicBezTo>
                  <a:cubicBezTo>
                    <a:pt x="2" y="87"/>
                    <a:pt x="0" y="80"/>
                    <a:pt x="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 descr="male shape">
            <a:extLst>
              <a:ext uri="{FF2B5EF4-FFF2-40B4-BE49-F238E27FC236}">
                <a16:creationId xmlns:a16="http://schemas.microsoft.com/office/drawing/2014/main" xmlns="" id="{17FCB7C5-BD75-4E7D-B20F-331976F6E05A}"/>
              </a:ext>
            </a:extLst>
          </p:cNvPr>
          <p:cNvGrpSpPr/>
          <p:nvPr/>
        </p:nvGrpSpPr>
        <p:grpSpPr>
          <a:xfrm>
            <a:off x="290644" y="796500"/>
            <a:ext cx="870500" cy="1194859"/>
            <a:chOff x="991251" y="466725"/>
            <a:chExt cx="478207" cy="833438"/>
          </a:xfrm>
          <a:solidFill>
            <a:srgbClr val="00B050"/>
          </a:solidFill>
        </p:grpSpPr>
        <p:sp>
          <p:nvSpPr>
            <p:cNvPr id="11" name="Oval 196">
              <a:extLst>
                <a:ext uri="{FF2B5EF4-FFF2-40B4-BE49-F238E27FC236}">
                  <a16:creationId xmlns:a16="http://schemas.microsoft.com/office/drawing/2014/main" xmlns="" id="{74A2CA71-0D73-4054-B69B-6724E40849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9598" y="466725"/>
              <a:ext cx="161514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7">
              <a:extLst>
                <a:ext uri="{FF2B5EF4-FFF2-40B4-BE49-F238E27FC236}">
                  <a16:creationId xmlns:a16="http://schemas.microsoft.com/office/drawing/2014/main" xmlns="" id="{118EB1AD-949C-4397-BF88-C2C0B096B4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1251" y="650875"/>
              <a:ext cx="478207" cy="649288"/>
            </a:xfrm>
            <a:custGeom>
              <a:avLst/>
              <a:gdLst>
                <a:gd name="T0" fmla="*/ 3 w 151"/>
                <a:gd name="T1" fmla="*/ 75 h 204"/>
                <a:gd name="T2" fmla="*/ 36 w 151"/>
                <a:gd name="T3" fmla="*/ 7 h 204"/>
                <a:gd name="T4" fmla="*/ 47 w 151"/>
                <a:gd name="T5" fmla="*/ 1 h 204"/>
                <a:gd name="T6" fmla="*/ 57 w 151"/>
                <a:gd name="T7" fmla="*/ 1 h 204"/>
                <a:gd name="T8" fmla="*/ 95 w 151"/>
                <a:gd name="T9" fmla="*/ 1 h 204"/>
                <a:gd name="T10" fmla="*/ 105 w 151"/>
                <a:gd name="T11" fmla="*/ 1 h 204"/>
                <a:gd name="T12" fmla="*/ 116 w 151"/>
                <a:gd name="T13" fmla="*/ 7 h 204"/>
                <a:gd name="T14" fmla="*/ 149 w 151"/>
                <a:gd name="T15" fmla="*/ 75 h 204"/>
                <a:gd name="T16" fmla="*/ 143 w 151"/>
                <a:gd name="T17" fmla="*/ 90 h 204"/>
                <a:gd name="T18" fmla="*/ 128 w 151"/>
                <a:gd name="T19" fmla="*/ 84 h 204"/>
                <a:gd name="T20" fmla="*/ 110 w 151"/>
                <a:gd name="T21" fmla="*/ 46 h 204"/>
                <a:gd name="T22" fmla="*/ 110 w 151"/>
                <a:gd name="T23" fmla="*/ 93 h 204"/>
                <a:gd name="T24" fmla="*/ 110 w 151"/>
                <a:gd name="T25" fmla="*/ 95 h 204"/>
                <a:gd name="T26" fmla="*/ 110 w 151"/>
                <a:gd name="T27" fmla="*/ 190 h 204"/>
                <a:gd name="T28" fmla="*/ 96 w 151"/>
                <a:gd name="T29" fmla="*/ 204 h 204"/>
                <a:gd name="T30" fmla="*/ 82 w 151"/>
                <a:gd name="T31" fmla="*/ 190 h 204"/>
                <a:gd name="T32" fmla="*/ 82 w 151"/>
                <a:gd name="T33" fmla="*/ 110 h 204"/>
                <a:gd name="T34" fmla="*/ 70 w 151"/>
                <a:gd name="T35" fmla="*/ 110 h 204"/>
                <a:gd name="T36" fmla="*/ 70 w 151"/>
                <a:gd name="T37" fmla="*/ 190 h 204"/>
                <a:gd name="T38" fmla="*/ 56 w 151"/>
                <a:gd name="T39" fmla="*/ 204 h 204"/>
                <a:gd name="T40" fmla="*/ 42 w 151"/>
                <a:gd name="T41" fmla="*/ 190 h 204"/>
                <a:gd name="T42" fmla="*/ 42 w 151"/>
                <a:gd name="T43" fmla="*/ 95 h 204"/>
                <a:gd name="T44" fmla="*/ 42 w 151"/>
                <a:gd name="T45" fmla="*/ 93 h 204"/>
                <a:gd name="T46" fmla="*/ 42 w 151"/>
                <a:gd name="T47" fmla="*/ 46 h 204"/>
                <a:gd name="T48" fmla="*/ 23 w 151"/>
                <a:gd name="T49" fmla="*/ 84 h 204"/>
                <a:gd name="T50" fmla="*/ 8 w 151"/>
                <a:gd name="T51" fmla="*/ 90 h 204"/>
                <a:gd name="T52" fmla="*/ 3 w 151"/>
                <a:gd name="T53" fmla="*/ 7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3" y="7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8" y="3"/>
                    <a:pt x="43" y="0"/>
                    <a:pt x="4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9" y="0"/>
                    <a:pt x="114" y="3"/>
                    <a:pt x="116" y="7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51" y="80"/>
                    <a:pt x="149" y="87"/>
                    <a:pt x="143" y="90"/>
                  </a:cubicBezTo>
                  <a:cubicBezTo>
                    <a:pt x="138" y="92"/>
                    <a:pt x="131" y="90"/>
                    <a:pt x="128" y="84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0" y="197"/>
                    <a:pt x="104" y="204"/>
                    <a:pt x="96" y="204"/>
                  </a:cubicBezTo>
                  <a:cubicBezTo>
                    <a:pt x="88" y="204"/>
                    <a:pt x="82" y="197"/>
                    <a:pt x="82" y="19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7"/>
                    <a:pt x="63" y="204"/>
                    <a:pt x="56" y="204"/>
                  </a:cubicBezTo>
                  <a:cubicBezTo>
                    <a:pt x="48" y="204"/>
                    <a:pt x="42" y="197"/>
                    <a:pt x="42" y="190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1" y="90"/>
                    <a:pt x="14" y="92"/>
                    <a:pt x="8" y="90"/>
                  </a:cubicBezTo>
                  <a:cubicBezTo>
                    <a:pt x="3" y="87"/>
                    <a:pt x="0" y="80"/>
                    <a:pt x="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 descr="pencil and paper icon">
            <a:extLst>
              <a:ext uri="{FF2B5EF4-FFF2-40B4-BE49-F238E27FC236}">
                <a16:creationId xmlns:a16="http://schemas.microsoft.com/office/drawing/2014/main" xmlns="" id="{CD02CDDB-16A0-4015-AE88-EA5958854E17}"/>
              </a:ext>
            </a:extLst>
          </p:cNvPr>
          <p:cNvGrpSpPr/>
          <p:nvPr/>
        </p:nvGrpSpPr>
        <p:grpSpPr>
          <a:xfrm>
            <a:off x="4749960" y="12640657"/>
            <a:ext cx="1144358" cy="905816"/>
            <a:chOff x="2765425" y="8172450"/>
            <a:chExt cx="628650" cy="631825"/>
          </a:xfrm>
          <a:solidFill>
            <a:srgbClr val="00B050"/>
          </a:solidFill>
        </p:grpSpPr>
        <p:sp>
          <p:nvSpPr>
            <p:cNvPr id="14" name="Oval 169">
              <a:extLst>
                <a:ext uri="{FF2B5EF4-FFF2-40B4-BE49-F238E27FC236}">
                  <a16:creationId xmlns:a16="http://schemas.microsoft.com/office/drawing/2014/main" xmlns="" id="{BB0E7498-C5A0-46BC-9AEA-01973B690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8172450"/>
              <a:ext cx="628650" cy="6318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2">
              <a:extLst>
                <a:ext uri="{FF2B5EF4-FFF2-40B4-BE49-F238E27FC236}">
                  <a16:creationId xmlns:a16="http://schemas.microsoft.com/office/drawing/2014/main" xmlns="" id="{BD6C034F-BEB0-4F21-93A9-851988BCB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125" y="8248650"/>
              <a:ext cx="457200" cy="454025"/>
            </a:xfrm>
            <a:custGeom>
              <a:avLst/>
              <a:gdLst>
                <a:gd name="T0" fmla="*/ 115 w 144"/>
                <a:gd name="T1" fmla="*/ 38 h 143"/>
                <a:gd name="T2" fmla="*/ 110 w 144"/>
                <a:gd name="T3" fmla="*/ 0 h 143"/>
                <a:gd name="T4" fmla="*/ 0 w 144"/>
                <a:gd name="T5" fmla="*/ 143 h 143"/>
                <a:gd name="T6" fmla="*/ 110 w 144"/>
                <a:gd name="T7" fmla="*/ 87 h 143"/>
                <a:gd name="T8" fmla="*/ 137 w 144"/>
                <a:gd name="T9" fmla="*/ 38 h 143"/>
                <a:gd name="T10" fmla="*/ 5 w 144"/>
                <a:gd name="T11" fmla="*/ 138 h 143"/>
                <a:gd name="T12" fmla="*/ 106 w 144"/>
                <a:gd name="T13" fmla="*/ 5 h 143"/>
                <a:gd name="T14" fmla="*/ 97 w 144"/>
                <a:gd name="T15" fmla="*/ 55 h 143"/>
                <a:gd name="T16" fmla="*/ 64 w 144"/>
                <a:gd name="T17" fmla="*/ 60 h 143"/>
                <a:gd name="T18" fmla="*/ 74 w 144"/>
                <a:gd name="T19" fmla="*/ 78 h 143"/>
                <a:gd name="T20" fmla="*/ 14 w 144"/>
                <a:gd name="T21" fmla="*/ 83 h 143"/>
                <a:gd name="T22" fmla="*/ 51 w 144"/>
                <a:gd name="T23" fmla="*/ 101 h 143"/>
                <a:gd name="T24" fmla="*/ 14 w 144"/>
                <a:gd name="T25" fmla="*/ 106 h 143"/>
                <a:gd name="T26" fmla="*/ 46 w 144"/>
                <a:gd name="T27" fmla="*/ 129 h 143"/>
                <a:gd name="T28" fmla="*/ 106 w 144"/>
                <a:gd name="T29" fmla="*/ 92 h 143"/>
                <a:gd name="T30" fmla="*/ 52 w 144"/>
                <a:gd name="T31" fmla="*/ 111 h 143"/>
                <a:gd name="T32" fmla="*/ 51 w 144"/>
                <a:gd name="T33" fmla="*/ 124 h 143"/>
                <a:gd name="T34" fmla="*/ 69 w 144"/>
                <a:gd name="T35" fmla="*/ 122 h 143"/>
                <a:gd name="T36" fmla="*/ 116 w 144"/>
                <a:gd name="T37" fmla="*/ 42 h 143"/>
                <a:gd name="T38" fmla="*/ 69 w 144"/>
                <a:gd name="T39" fmla="*/ 122 h 143"/>
                <a:gd name="T40" fmla="*/ 120 w 144"/>
                <a:gd name="T41" fmla="*/ 39 h 143"/>
                <a:gd name="T42" fmla="*/ 136 w 144"/>
                <a:gd name="T43" fmla="*/ 55 h 143"/>
                <a:gd name="T44" fmla="*/ 120 w 144"/>
                <a:gd name="T45" fmla="*/ 52 h 143"/>
                <a:gd name="T46" fmla="*/ 66 w 144"/>
                <a:gd name="T47" fmla="*/ 112 h 143"/>
                <a:gd name="T48" fmla="*/ 55 w 144"/>
                <a:gd name="T49" fmla="*/ 14 h 143"/>
                <a:gd name="T50" fmla="*/ 14 w 144"/>
                <a:gd name="T51" fmla="*/ 60 h 143"/>
                <a:gd name="T52" fmla="*/ 55 w 144"/>
                <a:gd name="T53" fmla="*/ 14 h 143"/>
                <a:gd name="T54" fmla="*/ 18 w 144"/>
                <a:gd name="T55" fmla="*/ 55 h 143"/>
                <a:gd name="T56" fmla="*/ 50 w 144"/>
                <a:gd name="T57" fmla="*/ 19 h 143"/>
                <a:gd name="T58" fmla="*/ 34 w 144"/>
                <a:gd name="T59" fmla="*/ 44 h 143"/>
                <a:gd name="T60" fmla="*/ 48 w 144"/>
                <a:gd name="T61" fmla="*/ 53 h 143"/>
                <a:gd name="T62" fmla="*/ 44 w 144"/>
                <a:gd name="T63" fmla="*/ 33 h 143"/>
                <a:gd name="T64" fmla="*/ 25 w 144"/>
                <a:gd name="T65" fmla="*/ 33 h 143"/>
                <a:gd name="T66" fmla="*/ 21 w 144"/>
                <a:gd name="T67" fmla="*/ 53 h 143"/>
                <a:gd name="T68" fmla="*/ 34 w 144"/>
                <a:gd name="T69" fmla="*/ 44 h 143"/>
                <a:gd name="T70" fmla="*/ 39 w 144"/>
                <a:gd name="T71" fmla="*/ 33 h 143"/>
                <a:gd name="T72" fmla="*/ 30 w 144"/>
                <a:gd name="T73" fmla="*/ 33 h 143"/>
                <a:gd name="T74" fmla="*/ 64 w 144"/>
                <a:gd name="T75" fmla="*/ 14 h 143"/>
                <a:gd name="T76" fmla="*/ 97 w 144"/>
                <a:gd name="T77" fmla="*/ 19 h 143"/>
                <a:gd name="T78" fmla="*/ 64 w 144"/>
                <a:gd name="T79" fmla="*/ 14 h 143"/>
                <a:gd name="T80" fmla="*/ 97 w 144"/>
                <a:gd name="T81" fmla="*/ 35 h 143"/>
                <a:gd name="T82" fmla="*/ 64 w 144"/>
                <a:gd name="T83" fmla="*/ 39 h 143"/>
                <a:gd name="T84" fmla="*/ 14 w 144"/>
                <a:gd name="T85" fmla="*/ 124 h 143"/>
                <a:gd name="T86" fmla="*/ 18 w 144"/>
                <a:gd name="T87" fmla="*/ 129 h 143"/>
                <a:gd name="T88" fmla="*/ 14 w 144"/>
                <a:gd name="T89" fmla="*/ 124 h 143"/>
                <a:gd name="T90" fmla="*/ 28 w 144"/>
                <a:gd name="T91" fmla="*/ 124 h 143"/>
                <a:gd name="T92" fmla="*/ 23 w 144"/>
                <a:gd name="T93" fmla="*/ 129 h 143"/>
                <a:gd name="T94" fmla="*/ 32 w 144"/>
                <a:gd name="T95" fmla="*/ 124 h 143"/>
                <a:gd name="T96" fmla="*/ 37 w 144"/>
                <a:gd name="T97" fmla="*/ 129 h 143"/>
                <a:gd name="T98" fmla="*/ 32 w 144"/>
                <a:gd name="T99" fmla="*/ 1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43">
                  <a:moveTo>
                    <a:pt x="137" y="38"/>
                  </a:moveTo>
                  <a:cubicBezTo>
                    <a:pt x="129" y="29"/>
                    <a:pt x="118" y="35"/>
                    <a:pt x="115" y="38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44" y="54"/>
                    <a:pt x="144" y="44"/>
                    <a:pt x="137" y="38"/>
                  </a:cubicBezTo>
                  <a:close/>
                  <a:moveTo>
                    <a:pt x="106" y="138"/>
                  </a:moveTo>
                  <a:cubicBezTo>
                    <a:pt x="5" y="138"/>
                    <a:pt x="5" y="138"/>
                    <a:pt x="5" y="13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52" y="111"/>
                  </a:moveTo>
                  <a:cubicBezTo>
                    <a:pt x="64" y="123"/>
                    <a:pt x="64" y="123"/>
                    <a:pt x="64" y="123"/>
                  </a:cubicBezTo>
                  <a:cubicBezTo>
                    <a:pt x="51" y="124"/>
                    <a:pt x="51" y="124"/>
                    <a:pt x="51" y="124"/>
                  </a:cubicBezTo>
                  <a:lnTo>
                    <a:pt x="52" y="111"/>
                  </a:lnTo>
                  <a:close/>
                  <a:moveTo>
                    <a:pt x="69" y="122"/>
                  </a:moveTo>
                  <a:cubicBezTo>
                    <a:pt x="53" y="106"/>
                    <a:pt x="53" y="106"/>
                    <a:pt x="53" y="106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33" y="59"/>
                    <a:pt x="133" y="59"/>
                    <a:pt x="133" y="59"/>
                  </a:cubicBezTo>
                  <a:lnTo>
                    <a:pt x="69" y="122"/>
                  </a:lnTo>
                  <a:close/>
                  <a:moveTo>
                    <a:pt x="136" y="55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2" y="38"/>
                    <a:pt x="128" y="35"/>
                    <a:pt x="134" y="41"/>
                  </a:cubicBezTo>
                  <a:cubicBezTo>
                    <a:pt x="138" y="45"/>
                    <a:pt x="139" y="51"/>
                    <a:pt x="136" y="55"/>
                  </a:cubicBezTo>
                  <a:close/>
                  <a:moveTo>
                    <a:pt x="63" y="109"/>
                  </a:moveTo>
                  <a:cubicBezTo>
                    <a:pt x="120" y="52"/>
                    <a:pt x="120" y="52"/>
                    <a:pt x="120" y="52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66" y="112"/>
                    <a:pt x="66" y="112"/>
                    <a:pt x="66" y="112"/>
                  </a:cubicBezTo>
                  <a:lnTo>
                    <a:pt x="63" y="109"/>
                  </a:lnTo>
                  <a:close/>
                  <a:moveTo>
                    <a:pt x="5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50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34" y="44"/>
                  </a:moveTo>
                  <a:cubicBezTo>
                    <a:pt x="39" y="44"/>
                    <a:pt x="44" y="48"/>
                    <a:pt x="44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47"/>
                    <a:pt x="44" y="42"/>
                    <a:pt x="39" y="40"/>
                  </a:cubicBezTo>
                  <a:cubicBezTo>
                    <a:pt x="42" y="39"/>
                    <a:pt x="44" y="36"/>
                    <a:pt x="44" y="33"/>
                  </a:cubicBezTo>
                  <a:cubicBezTo>
                    <a:pt x="44" y="27"/>
                    <a:pt x="39" y="23"/>
                    <a:pt x="34" y="23"/>
                  </a:cubicBezTo>
                  <a:cubicBezTo>
                    <a:pt x="29" y="23"/>
                    <a:pt x="25" y="27"/>
                    <a:pt x="25" y="33"/>
                  </a:cubicBezTo>
                  <a:cubicBezTo>
                    <a:pt x="25" y="36"/>
                    <a:pt x="27" y="39"/>
                    <a:pt x="29" y="40"/>
                  </a:cubicBezTo>
                  <a:cubicBezTo>
                    <a:pt x="24" y="42"/>
                    <a:pt x="21" y="47"/>
                    <a:pt x="21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48"/>
                    <a:pt x="29" y="44"/>
                    <a:pt x="34" y="44"/>
                  </a:cubicBezTo>
                  <a:close/>
                  <a:moveTo>
                    <a:pt x="34" y="28"/>
                  </a:moveTo>
                  <a:cubicBezTo>
                    <a:pt x="37" y="28"/>
                    <a:pt x="39" y="30"/>
                    <a:pt x="39" y="33"/>
                  </a:cubicBezTo>
                  <a:cubicBezTo>
                    <a:pt x="39" y="35"/>
                    <a:pt x="37" y="37"/>
                    <a:pt x="34" y="37"/>
                  </a:cubicBezTo>
                  <a:cubicBezTo>
                    <a:pt x="32" y="37"/>
                    <a:pt x="30" y="35"/>
                    <a:pt x="30" y="33"/>
                  </a:cubicBezTo>
                  <a:cubicBezTo>
                    <a:pt x="30" y="30"/>
                    <a:pt x="32" y="28"/>
                    <a:pt x="34" y="28"/>
                  </a:cubicBezTo>
                  <a:close/>
                  <a:moveTo>
                    <a:pt x="64" y="14"/>
                  </a:moveTo>
                  <a:cubicBezTo>
                    <a:pt x="97" y="14"/>
                    <a:pt x="97" y="14"/>
                    <a:pt x="97" y="14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4" y="14"/>
                  </a:lnTo>
                  <a:close/>
                  <a:moveTo>
                    <a:pt x="64" y="35"/>
                  </a:moveTo>
                  <a:cubicBezTo>
                    <a:pt x="97" y="35"/>
                    <a:pt x="97" y="35"/>
                    <a:pt x="97" y="35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64" y="39"/>
                    <a:pt x="64" y="39"/>
                    <a:pt x="64" y="39"/>
                  </a:cubicBezTo>
                  <a:lnTo>
                    <a:pt x="64" y="35"/>
                  </a:lnTo>
                  <a:close/>
                  <a:moveTo>
                    <a:pt x="14" y="124"/>
                  </a:moveTo>
                  <a:cubicBezTo>
                    <a:pt x="18" y="124"/>
                    <a:pt x="18" y="124"/>
                    <a:pt x="18" y="124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4" y="129"/>
                    <a:pt x="14" y="129"/>
                    <a:pt x="14" y="129"/>
                  </a:cubicBezTo>
                  <a:lnTo>
                    <a:pt x="14" y="124"/>
                  </a:lnTo>
                  <a:close/>
                  <a:moveTo>
                    <a:pt x="23" y="124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3" y="129"/>
                    <a:pt x="23" y="129"/>
                    <a:pt x="23" y="129"/>
                  </a:cubicBezTo>
                  <a:lnTo>
                    <a:pt x="23" y="124"/>
                  </a:lnTo>
                  <a:close/>
                  <a:moveTo>
                    <a:pt x="32" y="124"/>
                  </a:move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2" y="129"/>
                    <a:pt x="32" y="129"/>
                    <a:pt x="32" y="129"/>
                  </a:cubicBezTo>
                  <a:lnTo>
                    <a:pt x="32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0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7" y="283934"/>
            <a:ext cx="8941813" cy="9926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dirty="0" smtClean="0">
                <a:solidFill>
                  <a:srgbClr val="002060"/>
                </a:solidFill>
              </a:rPr>
              <a:t>Educational status of respondents</a:t>
            </a:r>
            <a:endParaRPr lang="en-US" sz="4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C48CAED4-5999-4DE1-AE04-B9E772B81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72865"/>
              </p:ext>
            </p:extLst>
          </p:nvPr>
        </p:nvGraphicFramePr>
        <p:xfrm>
          <a:off x="811161" y="2133601"/>
          <a:ext cx="10794635" cy="429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 descr="layered square discs">
            <a:extLst>
              <a:ext uri="{FF2B5EF4-FFF2-40B4-BE49-F238E27FC236}">
                <a16:creationId xmlns:a16="http://schemas.microsoft.com/office/drawing/2014/main" xmlns="" id="{2922FCAA-4D1A-4185-9A26-6120340CC0A6}"/>
              </a:ext>
            </a:extLst>
          </p:cNvPr>
          <p:cNvGrpSpPr/>
          <p:nvPr/>
        </p:nvGrpSpPr>
        <p:grpSpPr>
          <a:xfrm>
            <a:off x="871902" y="232001"/>
            <a:ext cx="1727200" cy="1597025"/>
            <a:chOff x="417513" y="565150"/>
            <a:chExt cx="1727200" cy="1597025"/>
          </a:xfrm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xmlns="" id="{EA879C3E-93D3-4B7C-812B-CD11C3BF3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1327150"/>
              <a:ext cx="1727200" cy="790575"/>
            </a:xfrm>
            <a:custGeom>
              <a:avLst/>
              <a:gdLst>
                <a:gd name="T0" fmla="*/ 544 w 1088"/>
                <a:gd name="T1" fmla="*/ 498 h 498"/>
                <a:gd name="T2" fmla="*/ 0 w 1088"/>
                <a:gd name="T3" fmla="*/ 250 h 498"/>
                <a:gd name="T4" fmla="*/ 544 w 1088"/>
                <a:gd name="T5" fmla="*/ 0 h 498"/>
                <a:gd name="T6" fmla="*/ 1088 w 1088"/>
                <a:gd name="T7" fmla="*/ 250 h 498"/>
                <a:gd name="T8" fmla="*/ 544 w 1088"/>
                <a:gd name="T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" h="498">
                  <a:moveTo>
                    <a:pt x="544" y="498"/>
                  </a:moveTo>
                  <a:lnTo>
                    <a:pt x="0" y="250"/>
                  </a:lnTo>
                  <a:lnTo>
                    <a:pt x="544" y="0"/>
                  </a:lnTo>
                  <a:lnTo>
                    <a:pt x="1088" y="250"/>
                  </a:lnTo>
                  <a:lnTo>
                    <a:pt x="544" y="4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xmlns="" id="{7DBC66A0-7CE5-46A3-BBE6-049DC4A09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1724025"/>
              <a:ext cx="863600" cy="438150"/>
            </a:xfrm>
            <a:custGeom>
              <a:avLst/>
              <a:gdLst>
                <a:gd name="T0" fmla="*/ 0 w 544"/>
                <a:gd name="T1" fmla="*/ 0 h 276"/>
                <a:gd name="T2" fmla="*/ 544 w 544"/>
                <a:gd name="T3" fmla="*/ 248 h 276"/>
                <a:gd name="T4" fmla="*/ 544 w 544"/>
                <a:gd name="T5" fmla="*/ 276 h 276"/>
                <a:gd name="T6" fmla="*/ 0 w 544"/>
                <a:gd name="T7" fmla="*/ 26 h 276"/>
                <a:gd name="T8" fmla="*/ 0 w 544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6">
                  <a:moveTo>
                    <a:pt x="0" y="0"/>
                  </a:moveTo>
                  <a:lnTo>
                    <a:pt x="544" y="248"/>
                  </a:lnTo>
                  <a:lnTo>
                    <a:pt x="544" y="27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xmlns="" id="{AB56A12D-C411-4AA7-81CE-0A64AEF324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3" y="1724025"/>
              <a:ext cx="863600" cy="438150"/>
            </a:xfrm>
            <a:custGeom>
              <a:avLst/>
              <a:gdLst>
                <a:gd name="T0" fmla="*/ 544 w 544"/>
                <a:gd name="T1" fmla="*/ 26 h 276"/>
                <a:gd name="T2" fmla="*/ 0 w 544"/>
                <a:gd name="T3" fmla="*/ 276 h 276"/>
                <a:gd name="T4" fmla="*/ 0 w 544"/>
                <a:gd name="T5" fmla="*/ 248 h 276"/>
                <a:gd name="T6" fmla="*/ 544 w 544"/>
                <a:gd name="T7" fmla="*/ 0 h 276"/>
                <a:gd name="T8" fmla="*/ 544 w 544"/>
                <a:gd name="T9" fmla="*/ 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6">
                  <a:moveTo>
                    <a:pt x="544" y="26"/>
                  </a:moveTo>
                  <a:lnTo>
                    <a:pt x="0" y="276"/>
                  </a:lnTo>
                  <a:lnTo>
                    <a:pt x="0" y="248"/>
                  </a:lnTo>
                  <a:lnTo>
                    <a:pt x="544" y="0"/>
                  </a:lnTo>
                  <a:lnTo>
                    <a:pt x="544" y="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xmlns="" id="{B4B3BAD3-3FBB-4D45-8519-4ED473E482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1073150"/>
              <a:ext cx="1727200" cy="790575"/>
            </a:xfrm>
            <a:custGeom>
              <a:avLst/>
              <a:gdLst>
                <a:gd name="T0" fmla="*/ 544 w 1088"/>
                <a:gd name="T1" fmla="*/ 498 h 498"/>
                <a:gd name="T2" fmla="*/ 0 w 1088"/>
                <a:gd name="T3" fmla="*/ 250 h 498"/>
                <a:gd name="T4" fmla="*/ 544 w 1088"/>
                <a:gd name="T5" fmla="*/ 0 h 498"/>
                <a:gd name="T6" fmla="*/ 1088 w 1088"/>
                <a:gd name="T7" fmla="*/ 250 h 498"/>
                <a:gd name="T8" fmla="*/ 544 w 1088"/>
                <a:gd name="T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" h="498">
                  <a:moveTo>
                    <a:pt x="544" y="498"/>
                  </a:moveTo>
                  <a:lnTo>
                    <a:pt x="0" y="250"/>
                  </a:lnTo>
                  <a:lnTo>
                    <a:pt x="544" y="0"/>
                  </a:lnTo>
                  <a:lnTo>
                    <a:pt x="1088" y="250"/>
                  </a:lnTo>
                  <a:lnTo>
                    <a:pt x="544" y="4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xmlns="" id="{6B6B81DB-0D02-4A3F-A637-369F7CFB1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1470025"/>
              <a:ext cx="863600" cy="434975"/>
            </a:xfrm>
            <a:custGeom>
              <a:avLst/>
              <a:gdLst>
                <a:gd name="T0" fmla="*/ 0 w 544"/>
                <a:gd name="T1" fmla="*/ 0 h 274"/>
                <a:gd name="T2" fmla="*/ 544 w 544"/>
                <a:gd name="T3" fmla="*/ 248 h 274"/>
                <a:gd name="T4" fmla="*/ 544 w 544"/>
                <a:gd name="T5" fmla="*/ 274 h 274"/>
                <a:gd name="T6" fmla="*/ 0 w 544"/>
                <a:gd name="T7" fmla="*/ 26 h 274"/>
                <a:gd name="T8" fmla="*/ 0 w 544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4">
                  <a:moveTo>
                    <a:pt x="0" y="0"/>
                  </a:moveTo>
                  <a:lnTo>
                    <a:pt x="544" y="248"/>
                  </a:lnTo>
                  <a:lnTo>
                    <a:pt x="544" y="274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xmlns="" id="{0E020601-DC42-4017-8AF7-B65FC1487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3" y="1470025"/>
              <a:ext cx="863600" cy="434975"/>
            </a:xfrm>
            <a:custGeom>
              <a:avLst/>
              <a:gdLst>
                <a:gd name="T0" fmla="*/ 544 w 544"/>
                <a:gd name="T1" fmla="*/ 26 h 274"/>
                <a:gd name="T2" fmla="*/ 0 w 544"/>
                <a:gd name="T3" fmla="*/ 274 h 274"/>
                <a:gd name="T4" fmla="*/ 0 w 544"/>
                <a:gd name="T5" fmla="*/ 248 h 274"/>
                <a:gd name="T6" fmla="*/ 544 w 544"/>
                <a:gd name="T7" fmla="*/ 0 h 274"/>
                <a:gd name="T8" fmla="*/ 544 w 544"/>
                <a:gd name="T9" fmla="*/ 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4">
                  <a:moveTo>
                    <a:pt x="544" y="26"/>
                  </a:moveTo>
                  <a:lnTo>
                    <a:pt x="0" y="274"/>
                  </a:lnTo>
                  <a:lnTo>
                    <a:pt x="0" y="248"/>
                  </a:lnTo>
                  <a:lnTo>
                    <a:pt x="544" y="0"/>
                  </a:lnTo>
                  <a:lnTo>
                    <a:pt x="544" y="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xmlns="" id="{85424703-7C31-47BB-9D01-7FFC0F0EB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819150"/>
              <a:ext cx="1727200" cy="790575"/>
            </a:xfrm>
            <a:custGeom>
              <a:avLst/>
              <a:gdLst>
                <a:gd name="T0" fmla="*/ 544 w 1088"/>
                <a:gd name="T1" fmla="*/ 498 h 498"/>
                <a:gd name="T2" fmla="*/ 0 w 1088"/>
                <a:gd name="T3" fmla="*/ 250 h 498"/>
                <a:gd name="T4" fmla="*/ 544 w 1088"/>
                <a:gd name="T5" fmla="*/ 0 h 498"/>
                <a:gd name="T6" fmla="*/ 1088 w 1088"/>
                <a:gd name="T7" fmla="*/ 250 h 498"/>
                <a:gd name="T8" fmla="*/ 544 w 1088"/>
                <a:gd name="T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" h="498">
                  <a:moveTo>
                    <a:pt x="544" y="498"/>
                  </a:moveTo>
                  <a:lnTo>
                    <a:pt x="0" y="250"/>
                  </a:lnTo>
                  <a:lnTo>
                    <a:pt x="544" y="0"/>
                  </a:lnTo>
                  <a:lnTo>
                    <a:pt x="1088" y="250"/>
                  </a:lnTo>
                  <a:lnTo>
                    <a:pt x="544" y="4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xmlns="" id="{D7D58C08-3111-4536-8E78-5E87216A9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1216025"/>
              <a:ext cx="863600" cy="438150"/>
            </a:xfrm>
            <a:custGeom>
              <a:avLst/>
              <a:gdLst>
                <a:gd name="T0" fmla="*/ 0 w 544"/>
                <a:gd name="T1" fmla="*/ 0 h 276"/>
                <a:gd name="T2" fmla="*/ 544 w 544"/>
                <a:gd name="T3" fmla="*/ 248 h 276"/>
                <a:gd name="T4" fmla="*/ 544 w 544"/>
                <a:gd name="T5" fmla="*/ 276 h 276"/>
                <a:gd name="T6" fmla="*/ 0 w 544"/>
                <a:gd name="T7" fmla="*/ 26 h 276"/>
                <a:gd name="T8" fmla="*/ 0 w 544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6">
                  <a:moveTo>
                    <a:pt x="0" y="0"/>
                  </a:moveTo>
                  <a:lnTo>
                    <a:pt x="544" y="248"/>
                  </a:lnTo>
                  <a:lnTo>
                    <a:pt x="544" y="27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xmlns="" id="{73E8960B-566C-47DD-AB3F-71832512F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3" y="1216025"/>
              <a:ext cx="863600" cy="438150"/>
            </a:xfrm>
            <a:custGeom>
              <a:avLst/>
              <a:gdLst>
                <a:gd name="T0" fmla="*/ 544 w 544"/>
                <a:gd name="T1" fmla="*/ 26 h 276"/>
                <a:gd name="T2" fmla="*/ 0 w 544"/>
                <a:gd name="T3" fmla="*/ 276 h 276"/>
                <a:gd name="T4" fmla="*/ 0 w 544"/>
                <a:gd name="T5" fmla="*/ 248 h 276"/>
                <a:gd name="T6" fmla="*/ 544 w 544"/>
                <a:gd name="T7" fmla="*/ 0 h 276"/>
                <a:gd name="T8" fmla="*/ 544 w 544"/>
                <a:gd name="T9" fmla="*/ 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6">
                  <a:moveTo>
                    <a:pt x="544" y="26"/>
                  </a:moveTo>
                  <a:lnTo>
                    <a:pt x="0" y="276"/>
                  </a:lnTo>
                  <a:lnTo>
                    <a:pt x="0" y="248"/>
                  </a:lnTo>
                  <a:lnTo>
                    <a:pt x="544" y="0"/>
                  </a:lnTo>
                  <a:lnTo>
                    <a:pt x="544" y="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xmlns="" id="{83CDC47D-D0FF-4A0B-9C48-ABD27F37CA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565150"/>
              <a:ext cx="1727200" cy="790575"/>
            </a:xfrm>
            <a:custGeom>
              <a:avLst/>
              <a:gdLst>
                <a:gd name="T0" fmla="*/ 544 w 1088"/>
                <a:gd name="T1" fmla="*/ 498 h 498"/>
                <a:gd name="T2" fmla="*/ 0 w 1088"/>
                <a:gd name="T3" fmla="*/ 250 h 498"/>
                <a:gd name="T4" fmla="*/ 544 w 1088"/>
                <a:gd name="T5" fmla="*/ 0 h 498"/>
                <a:gd name="T6" fmla="*/ 1088 w 1088"/>
                <a:gd name="T7" fmla="*/ 250 h 498"/>
                <a:gd name="T8" fmla="*/ 544 w 1088"/>
                <a:gd name="T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" h="498">
                  <a:moveTo>
                    <a:pt x="544" y="498"/>
                  </a:moveTo>
                  <a:lnTo>
                    <a:pt x="0" y="250"/>
                  </a:lnTo>
                  <a:lnTo>
                    <a:pt x="544" y="0"/>
                  </a:lnTo>
                  <a:lnTo>
                    <a:pt x="1088" y="250"/>
                  </a:lnTo>
                  <a:lnTo>
                    <a:pt x="544" y="4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9">
              <a:extLst>
                <a:ext uri="{FF2B5EF4-FFF2-40B4-BE49-F238E27FC236}">
                  <a16:creationId xmlns:a16="http://schemas.microsoft.com/office/drawing/2014/main" xmlns="" id="{5216E13A-CC91-4B41-8F01-4DD9815DA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962025"/>
              <a:ext cx="863600" cy="434975"/>
            </a:xfrm>
            <a:custGeom>
              <a:avLst/>
              <a:gdLst>
                <a:gd name="T0" fmla="*/ 0 w 544"/>
                <a:gd name="T1" fmla="*/ 0 h 274"/>
                <a:gd name="T2" fmla="*/ 544 w 544"/>
                <a:gd name="T3" fmla="*/ 248 h 274"/>
                <a:gd name="T4" fmla="*/ 544 w 544"/>
                <a:gd name="T5" fmla="*/ 274 h 274"/>
                <a:gd name="T6" fmla="*/ 0 w 544"/>
                <a:gd name="T7" fmla="*/ 26 h 274"/>
                <a:gd name="T8" fmla="*/ 0 w 544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4">
                  <a:moveTo>
                    <a:pt x="0" y="0"/>
                  </a:moveTo>
                  <a:lnTo>
                    <a:pt x="544" y="248"/>
                  </a:lnTo>
                  <a:lnTo>
                    <a:pt x="544" y="274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xmlns="" id="{0092EDA4-48A1-470F-9131-38A72C81D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3" y="962025"/>
              <a:ext cx="863600" cy="434975"/>
            </a:xfrm>
            <a:custGeom>
              <a:avLst/>
              <a:gdLst>
                <a:gd name="T0" fmla="*/ 544 w 544"/>
                <a:gd name="T1" fmla="*/ 26 h 274"/>
                <a:gd name="T2" fmla="*/ 0 w 544"/>
                <a:gd name="T3" fmla="*/ 274 h 274"/>
                <a:gd name="T4" fmla="*/ 0 w 544"/>
                <a:gd name="T5" fmla="*/ 248 h 274"/>
                <a:gd name="T6" fmla="*/ 544 w 544"/>
                <a:gd name="T7" fmla="*/ 0 h 274"/>
                <a:gd name="T8" fmla="*/ 544 w 544"/>
                <a:gd name="T9" fmla="*/ 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74">
                  <a:moveTo>
                    <a:pt x="544" y="26"/>
                  </a:moveTo>
                  <a:lnTo>
                    <a:pt x="0" y="274"/>
                  </a:lnTo>
                  <a:lnTo>
                    <a:pt x="0" y="248"/>
                  </a:lnTo>
                  <a:lnTo>
                    <a:pt x="544" y="0"/>
                  </a:lnTo>
                  <a:lnTo>
                    <a:pt x="544" y="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5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643"/>
            <a:ext cx="12192000" cy="107444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</a:rPr>
              <a:t>Relationship between </a:t>
            </a:r>
            <a:r>
              <a:rPr lang="en-US" sz="4600" b="1" smtClean="0">
                <a:solidFill>
                  <a:srgbClr val="002060"/>
                </a:solidFill>
              </a:rPr>
              <a:t>education &amp; </a:t>
            </a:r>
            <a:r>
              <a:rPr lang="en-US" sz="4600" b="1" dirty="0" smtClean="0">
                <a:solidFill>
                  <a:srgbClr val="002060"/>
                </a:solidFill>
              </a:rPr>
              <a:t>child marriage</a:t>
            </a:r>
            <a:endParaRPr lang="en-US" sz="4600" b="1" dirty="0">
              <a:solidFill>
                <a:srgbClr val="002060"/>
              </a:solidFill>
              <a:latin typeface="RinkiyMJ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2CE4FE90-0E4C-4219-8FBB-47B4C9B1F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532756"/>
              </p:ext>
            </p:extLst>
          </p:nvPr>
        </p:nvGraphicFramePr>
        <p:xfrm>
          <a:off x="1466561" y="1106132"/>
          <a:ext cx="9258878" cy="562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08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347" y="214993"/>
            <a:ext cx="9388262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% of child marriage (2020-21)</a:t>
            </a:r>
            <a:endParaRPr lang="en-US" sz="6000" b="1" dirty="0">
              <a:solidFill>
                <a:srgbClr val="C00000"/>
              </a:solidFill>
              <a:latin typeface="RinkiyMJ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B4DA2F1-B62C-444F-8015-CEA2E4ED0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20058"/>
              </p:ext>
            </p:extLst>
          </p:nvPr>
        </p:nvGraphicFramePr>
        <p:xfrm>
          <a:off x="1147885" y="1690688"/>
          <a:ext cx="10654909" cy="462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0"/>
            <a:ext cx="1834319" cy="17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522</Words>
  <Application>Microsoft Macintosh PowerPoint</Application>
  <PresentationFormat>Widescreen</PresentationFormat>
  <Paragraphs>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RinkiyMJ</vt:lpstr>
      <vt:lpstr>Arial</vt:lpstr>
      <vt:lpstr>Office Theme</vt:lpstr>
      <vt:lpstr>Child marriage situation in Cox’s Bazar during COVID-19 pandemic</vt:lpstr>
      <vt:lpstr>Background</vt:lpstr>
      <vt:lpstr>Objectives</vt:lpstr>
      <vt:lpstr>Survey areas</vt:lpstr>
      <vt:lpstr>Methodology</vt:lpstr>
      <vt:lpstr>Respondents (Gender and age)</vt:lpstr>
      <vt:lpstr>Educational status of respondents</vt:lpstr>
      <vt:lpstr>Relationship between education &amp; child marriage</vt:lpstr>
      <vt:lpstr>% of child marriage (2020-21)</vt:lpstr>
      <vt:lpstr>% of child marriage in terms of family economic status</vt:lpstr>
      <vt:lpstr>Child marriage rates in terms of ages</vt:lpstr>
      <vt:lpstr>Average educational attainment during their child marriage, happened</vt:lpstr>
      <vt:lpstr>Causes behind child marriage increase</vt:lpstr>
      <vt:lpstr>People who took steps to prevent child marriage</vt:lpstr>
      <vt:lpstr>Recommendation to prevent child marriage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212</cp:revision>
  <dcterms:created xsi:type="dcterms:W3CDTF">2021-09-29T08:44:44Z</dcterms:created>
  <dcterms:modified xsi:type="dcterms:W3CDTF">2021-10-02T09:24:34Z</dcterms:modified>
</cp:coreProperties>
</file>